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60" r:id="rId3"/>
    <p:sldId id="300" r:id="rId4"/>
    <p:sldId id="257" r:id="rId5"/>
    <p:sldId id="262" r:id="rId6"/>
    <p:sldId id="263" r:id="rId7"/>
    <p:sldId id="264" r:id="rId8"/>
    <p:sldId id="265" r:id="rId9"/>
    <p:sldId id="277" r:id="rId10"/>
    <p:sldId id="278" r:id="rId11"/>
    <p:sldId id="279" r:id="rId12"/>
    <p:sldId id="280" r:id="rId13"/>
    <p:sldId id="301" r:id="rId14"/>
    <p:sldId id="259" r:id="rId15"/>
    <p:sldId id="267" r:id="rId16"/>
    <p:sldId id="268" r:id="rId17"/>
    <p:sldId id="269" r:id="rId18"/>
    <p:sldId id="281" r:id="rId19"/>
    <p:sldId id="302" r:id="rId20"/>
    <p:sldId id="270" r:id="rId21"/>
    <p:sldId id="271" r:id="rId22"/>
    <p:sldId id="272" r:id="rId23"/>
    <p:sldId id="273" r:id="rId24"/>
    <p:sldId id="288" r:id="rId25"/>
    <p:sldId id="303" r:id="rId26"/>
    <p:sldId id="266" r:id="rId27"/>
    <p:sldId id="274" r:id="rId28"/>
    <p:sldId id="282" r:id="rId29"/>
    <p:sldId id="283" r:id="rId30"/>
    <p:sldId id="284" r:id="rId31"/>
    <p:sldId id="285" r:id="rId32"/>
    <p:sldId id="287" r:id="rId33"/>
    <p:sldId id="289" r:id="rId34"/>
    <p:sldId id="261" r:id="rId35"/>
    <p:sldId id="291" r:id="rId36"/>
    <p:sldId id="292" r:id="rId37"/>
    <p:sldId id="294" r:id="rId38"/>
    <p:sldId id="295" r:id="rId39"/>
    <p:sldId id="293" r:id="rId40"/>
    <p:sldId id="296" r:id="rId41"/>
    <p:sldId id="297" r:id="rId42"/>
    <p:sldId id="298" r:id="rId43"/>
    <p:sldId id="299" r:id="rId44"/>
    <p:sldId id="304" r:id="rId45"/>
    <p:sldId id="306" r:id="rId46"/>
    <p:sldId id="275" r:id="rId47"/>
    <p:sldId id="276" r:id="rId48"/>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410" y="-7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D6021E0-948E-410A-8C85-8709B2755EE6}" type="datetimeFigureOut">
              <a:rPr lang="fr-FR"/>
              <a:pPr>
                <a:defRPr/>
              </a:pPr>
              <a:t>10/11/2015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7613C00-BD12-46E8-9F88-52D4D46DFF70}"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12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922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14AC14-DA0A-462C-9AA5-64B1C72CB761}" type="slidenum">
              <a:rPr lang="fr-FR" smtClean="0"/>
              <a:pPr fontAlgn="base">
                <a:spcBef>
                  <a:spcPct val="0"/>
                </a:spcBef>
                <a:spcAft>
                  <a:spcPct val="0"/>
                </a:spcAft>
                <a:defRPr/>
              </a:pPr>
              <a:t>1</a:t>
            </a:fld>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DZ" smtClean="0"/>
          </a:p>
        </p:txBody>
      </p:sp>
      <p:sp>
        <p:nvSpPr>
          <p:cNvPr id="30724" name="Espace réservé du numéro de diapositive 3"/>
          <p:cNvSpPr>
            <a:spLocks noGrp="1"/>
          </p:cNvSpPr>
          <p:nvPr>
            <p:ph type="sldNum" sz="quarter" idx="5"/>
          </p:nvPr>
        </p:nvSpPr>
        <p:spPr/>
        <p:txBody>
          <a:bodyPr/>
          <a:lstStyle/>
          <a:p>
            <a:pPr>
              <a:defRPr/>
            </a:pPr>
            <a:fld id="{0E3E8134-A06B-421D-BA78-0DDC2EC066EB}" type="slidenum">
              <a:rPr lang="fr-FR" smtClean="0"/>
              <a:pPr>
                <a:defRPr/>
              </a:pPr>
              <a:t>47</a:t>
            </a:fld>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22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1024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933541-7774-4ABF-8AB0-1DC3333E2446}" type="slidenum">
              <a:rPr lang="fr-FR" smtClean="0"/>
              <a:pPr fontAlgn="base">
                <a:spcBef>
                  <a:spcPct val="0"/>
                </a:spcBef>
                <a:spcAft>
                  <a:spcPct val="0"/>
                </a:spcAft>
                <a:defRPr/>
              </a:pPr>
              <a:t>2</a:t>
            </a:fld>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32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1126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D295FB-7C85-4669-A6C4-ADBF092402AF}" type="slidenum">
              <a:rPr lang="fr-FR" smtClean="0"/>
              <a:pPr fontAlgn="base">
                <a:spcBef>
                  <a:spcPct val="0"/>
                </a:spcBef>
                <a:spcAft>
                  <a:spcPct val="0"/>
                </a:spcAft>
                <a:defRPr/>
              </a:pPr>
              <a:t>4</a:t>
            </a:fld>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427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ar-DZ" smtClean="0"/>
          </a:p>
        </p:txBody>
      </p:sp>
      <p:sp>
        <p:nvSpPr>
          <p:cNvPr id="4" name="Espace réservé du numéro de diapositive 3"/>
          <p:cNvSpPr>
            <a:spLocks noGrp="1"/>
          </p:cNvSpPr>
          <p:nvPr>
            <p:ph type="sldNum" sz="quarter" idx="5"/>
          </p:nvPr>
        </p:nvSpPr>
        <p:spPr/>
        <p:txBody>
          <a:bodyPr/>
          <a:lstStyle/>
          <a:p>
            <a:pPr>
              <a:defRPr/>
            </a:pPr>
            <a:fld id="{4524BBE6-A322-44C9-9D89-DB5C975BA9C7}" type="slidenum">
              <a:rPr lang="fr-FR" smtClean="0"/>
              <a:pPr>
                <a:defRPr/>
              </a:pPr>
              <a:t>5</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52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1229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D5F4F6-936B-431A-9E81-ECF96E76775B}" type="slidenum">
              <a:rPr lang="fr-FR" smtClean="0"/>
              <a:pPr fontAlgn="base">
                <a:spcBef>
                  <a:spcPct val="0"/>
                </a:spcBef>
                <a:spcAft>
                  <a:spcPct val="0"/>
                </a:spcAft>
                <a:defRPr/>
              </a:pPr>
              <a:t>14</a:t>
            </a:fld>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63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1434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80E700-F4BB-4D9D-ACDA-CC6542234805}" type="slidenum">
              <a:rPr lang="fr-FR" smtClean="0"/>
              <a:pPr fontAlgn="base">
                <a:spcBef>
                  <a:spcPct val="0"/>
                </a:spcBef>
                <a:spcAft>
                  <a:spcPct val="0"/>
                </a:spcAft>
                <a:defRPr/>
              </a:pPr>
              <a:t>34</a:t>
            </a:fld>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73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DZ" smtClean="0"/>
          </a:p>
        </p:txBody>
      </p:sp>
      <p:sp>
        <p:nvSpPr>
          <p:cNvPr id="266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18730BB-32B0-4947-A7E6-EDB106EFD26B}" type="slidenum">
              <a:rPr lang="fr-FR" smtClean="0"/>
              <a:pPr fontAlgn="base">
                <a:spcBef>
                  <a:spcPct val="0"/>
                </a:spcBef>
                <a:spcAft>
                  <a:spcPct val="0"/>
                </a:spcAft>
                <a:defRPr/>
              </a:pPr>
              <a:t>35</a:t>
            </a:fld>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83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ar-DZ" smtClean="0"/>
          </a:p>
        </p:txBody>
      </p:sp>
      <p:sp>
        <p:nvSpPr>
          <p:cNvPr id="4" name="Espace réservé du numéro de diapositive 3"/>
          <p:cNvSpPr>
            <a:spLocks noGrp="1"/>
          </p:cNvSpPr>
          <p:nvPr>
            <p:ph type="sldNum" sz="quarter" idx="5"/>
          </p:nvPr>
        </p:nvSpPr>
        <p:spPr/>
        <p:txBody>
          <a:bodyPr/>
          <a:lstStyle/>
          <a:p>
            <a:pPr>
              <a:defRPr/>
            </a:pPr>
            <a:fld id="{E61E5855-677D-4AD9-9E79-DEAE79F98457}" type="slidenum">
              <a:rPr lang="fr-FR" smtClean="0"/>
              <a:pPr>
                <a:defRPr/>
              </a:pPr>
              <a:t>37</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93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DZ" smtClean="0"/>
          </a:p>
        </p:txBody>
      </p:sp>
      <p:sp>
        <p:nvSpPr>
          <p:cNvPr id="29700" name="Espace réservé du numéro de diapositive 3"/>
          <p:cNvSpPr>
            <a:spLocks noGrp="1"/>
          </p:cNvSpPr>
          <p:nvPr>
            <p:ph type="sldNum" sz="quarter" idx="5"/>
          </p:nvPr>
        </p:nvSpPr>
        <p:spPr/>
        <p:txBody>
          <a:bodyPr/>
          <a:lstStyle/>
          <a:p>
            <a:pPr>
              <a:defRPr/>
            </a:pPr>
            <a:fld id="{415E1C08-9E28-4A58-82A9-346D5D4A7FCD}" type="slidenum">
              <a:rPr lang="fr-FR" smtClean="0"/>
              <a:pPr>
                <a:defRPr/>
              </a:pPr>
              <a:t>46</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2C4ACBAB-7CC2-4BF1-ADD5-3B3F5EC14D7F}" type="datetimeFigureOut">
              <a:rPr lang="fr-FR"/>
              <a:pPr>
                <a:defRPr/>
              </a:pPr>
              <a:t>10/11/2015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B9B1C1D4-3442-4498-8B9D-03BE51001BB2}"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10E7BB75-9768-4330-9368-1875EC4BFA6E}" type="datetimeFigureOut">
              <a:rPr lang="fr-FR"/>
              <a:pPr>
                <a:defRPr/>
              </a:pPr>
              <a:t>10/11/2015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76F1EA6-95E7-458F-ACBF-E44527A0A9DF}"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C726A61-EBB6-465C-8619-C3A93098C6A7}" type="datetimeFigureOut">
              <a:rPr lang="fr-FR"/>
              <a:pPr>
                <a:defRPr/>
              </a:pPr>
              <a:t>10/11/2015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5AE53EB-513E-442D-B4DC-28F173BD1BA5}"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A17466C-F9B5-493D-934B-84199CB2E5F8}" type="datetimeFigureOut">
              <a:rPr lang="fr-FR"/>
              <a:pPr>
                <a:defRPr/>
              </a:pPr>
              <a:t>10/11/2015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8EEEF37-F146-4E3A-AD18-EF67A54F1EA4}"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B7DF064C-2AE5-42E0-9168-1E00D040E8B6}" type="datetimeFigureOut">
              <a:rPr lang="fr-FR"/>
              <a:pPr>
                <a:defRPr/>
              </a:pPr>
              <a:t>10/11/2015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70F0F5F-6BFF-4368-8C9D-DA42DF42D66F}"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D260F979-D88C-4F0F-A78F-92B5B46F67C5}" type="datetimeFigureOut">
              <a:rPr lang="fr-FR"/>
              <a:pPr>
                <a:defRPr/>
              </a:pPr>
              <a:t>10/11/2015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7827F98-E52C-4AC3-863B-0116988C230D}"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41D8508E-6DBB-4906-8064-8F019C460433}" type="datetimeFigureOut">
              <a:rPr lang="fr-FR"/>
              <a:pPr>
                <a:defRPr/>
              </a:pPr>
              <a:t>10/11/2015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946B66A0-D3DC-4D57-ACBA-E737E747A182}"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4F495579-B971-4C1E-9B98-45855B0EE144}" type="datetimeFigureOut">
              <a:rPr lang="fr-FR"/>
              <a:pPr>
                <a:defRPr/>
              </a:pPr>
              <a:t>10/11/2015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7D16C049-960B-42A1-8034-783054E31888}"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674B3A49-47C1-4B05-87F8-FA913E342C9E}" type="datetimeFigureOut">
              <a:rPr lang="fr-FR"/>
              <a:pPr>
                <a:defRPr/>
              </a:pPr>
              <a:t>10/11/2015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FB517E65-6D93-4D3C-B701-7B6D2216FC09}"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BEDF586-CE3D-4C82-91E1-014281E4BBF5}" type="datetimeFigureOut">
              <a:rPr lang="fr-FR"/>
              <a:pPr>
                <a:defRPr/>
              </a:pPr>
              <a:t>10/11/2015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96747E7C-61A8-4960-AFF1-E3F56B9753FC}"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27E890F5-A9BC-43D6-837B-639C470343ED}" type="datetimeFigureOut">
              <a:rPr lang="fr-FR"/>
              <a:pPr>
                <a:defRPr/>
              </a:pPr>
              <a:t>10/11/2015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0820602-819A-4580-BDE7-6FD743B87535}"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53BDBD6-9F12-4022-9337-218694080153}" type="datetimeFigureOut">
              <a:rPr lang="fr-FR"/>
              <a:pPr>
                <a:defRPr/>
              </a:pPr>
              <a:t>10/11/2015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092CDE0-B724-4212-A8A5-33C8BA682029}"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slide" Target="slide46.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slide" Target="slide41.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Image 3" descr="SNC00020.jpg"/>
          <p:cNvPicPr>
            <a:picLocks noChangeAspect="1"/>
          </p:cNvPicPr>
          <p:nvPr/>
        </p:nvPicPr>
        <p:blipFill>
          <a:blip r:embed="rId3" cstate="print"/>
          <a:srcRect/>
          <a:stretch>
            <a:fillRect/>
          </a:stretch>
        </p:blipFill>
        <p:spPr bwMode="auto">
          <a:xfrm>
            <a:off x="388938" y="195263"/>
            <a:ext cx="1708150" cy="1281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3708400" y="2740533"/>
            <a:ext cx="5040560" cy="258532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Initiation au </a:t>
            </a:r>
          </a:p>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vocabulaire médical</a:t>
            </a:r>
          </a:p>
        </p:txBody>
      </p:sp>
      <p:cxnSp>
        <p:nvCxnSpPr>
          <p:cNvPr id="11" name="Connecteur droit 10"/>
          <p:cNvCxnSpPr/>
          <p:nvPr/>
        </p:nvCxnSpPr>
        <p:spPr>
          <a:xfrm>
            <a:off x="323850" y="1785938"/>
            <a:ext cx="8177213" cy="1587"/>
          </a:xfrm>
          <a:prstGeom prst="line">
            <a:avLst/>
          </a:prstGeom>
          <a:ln w="50800" cmpd="thickThin"/>
        </p:spPr>
        <p:style>
          <a:lnRef idx="1">
            <a:schemeClr val="accent1"/>
          </a:lnRef>
          <a:fillRef idx="0">
            <a:schemeClr val="accent1"/>
          </a:fillRef>
          <a:effectRef idx="0">
            <a:schemeClr val="accent1"/>
          </a:effectRef>
          <a:fontRef idx="minor">
            <a:schemeClr val="tx1"/>
          </a:fontRef>
        </p:style>
      </p:cxnSp>
      <p:pic>
        <p:nvPicPr>
          <p:cNvPr id="2056" name="Image 1"/>
          <p:cNvPicPr>
            <a:picLocks noChangeAspect="1"/>
          </p:cNvPicPr>
          <p:nvPr/>
        </p:nvPicPr>
        <p:blipFill>
          <a:blip r:embed="rId4" cstate="print"/>
          <a:srcRect/>
          <a:stretch>
            <a:fillRect/>
          </a:stretch>
        </p:blipFill>
        <p:spPr bwMode="auto">
          <a:xfrm>
            <a:off x="849313" y="2325688"/>
            <a:ext cx="3016250" cy="3414712"/>
          </a:xfrm>
          <a:prstGeom prst="rect">
            <a:avLst/>
          </a:prstGeom>
          <a:noFill/>
          <a:ln w="9525">
            <a:noFill/>
            <a:miter lim="800000"/>
            <a:headEnd/>
            <a:tailEnd/>
          </a:ln>
        </p:spPr>
      </p:pic>
      <p:pic>
        <p:nvPicPr>
          <p:cNvPr id="13" name="Image 12" descr="nouveau logo.gif"/>
          <p:cNvPicPr>
            <a:picLocks noChangeAspect="1"/>
          </p:cNvPicPr>
          <p:nvPr/>
        </p:nvPicPr>
        <p:blipFill>
          <a:blip r:embed="rId5" cstate="print"/>
          <a:srcRect/>
          <a:stretch>
            <a:fillRect/>
          </a:stretch>
        </p:blipFill>
        <p:spPr bwMode="auto">
          <a:xfrm>
            <a:off x="6135688" y="458788"/>
            <a:ext cx="2252662" cy="754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par>
                          <p:cTn id="8" fill="hold" nodeType="afterGroup">
                            <p:stCondLst>
                              <p:cond delay="1000"/>
                            </p:stCondLst>
                            <p:childTnLst>
                              <p:par>
                                <p:cTn id="9" presetID="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250" fill="hold"/>
                                        <p:tgtEl>
                                          <p:spTgt spid="11"/>
                                        </p:tgtEl>
                                        <p:attrNameLst>
                                          <p:attrName>ppt_x</p:attrName>
                                        </p:attrNameLst>
                                      </p:cBhvr>
                                      <p:tavLst>
                                        <p:tav tm="0">
                                          <p:val>
                                            <p:strVal val="1+#ppt_w/2"/>
                                          </p:val>
                                        </p:tav>
                                        <p:tav tm="100000">
                                          <p:val>
                                            <p:strVal val="#ppt_x"/>
                                          </p:val>
                                        </p:tav>
                                      </p:tavLst>
                                    </p:anim>
                                    <p:anim calcmode="lin" valueType="num">
                                      <p:cBhvr additive="base">
                                        <p:cTn id="12" dur="1250" fill="hold"/>
                                        <p:tgtEl>
                                          <p:spTgt spid="1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250"/>
                            </p:stCondLst>
                            <p:childTnLst>
                              <p:par>
                                <p:cTn id="14" presetID="21" presetClass="entr" presetSubtype="1" fill="hold" nodeType="afterEffect">
                                  <p:stCondLst>
                                    <p:cond delay="0"/>
                                  </p:stCondLst>
                                  <p:childTnLst>
                                    <p:set>
                                      <p:cBhvr>
                                        <p:cTn id="15" dur="1" fill="hold">
                                          <p:stCondLst>
                                            <p:cond delay="0"/>
                                          </p:stCondLst>
                                        </p:cTn>
                                        <p:tgtEl>
                                          <p:spTgt spid="2056"/>
                                        </p:tgtEl>
                                        <p:attrNameLst>
                                          <p:attrName>style.visibility</p:attrName>
                                        </p:attrNameLst>
                                      </p:cBhvr>
                                      <p:to>
                                        <p:strVal val="visible"/>
                                      </p:to>
                                    </p:set>
                                    <p:animEffect transition="in" filter="wheel(1)">
                                      <p:cBhvr>
                                        <p:cTn id="16" dur="1250"/>
                                        <p:tgtEl>
                                          <p:spTgt spid="2056"/>
                                        </p:tgtEl>
                                      </p:cBhvr>
                                    </p:animEffect>
                                  </p:childTnLst>
                                </p:cTn>
                              </p:par>
                            </p:childTnLst>
                          </p:cTn>
                        </p:par>
                        <p:par>
                          <p:cTn id="17" fill="hold" nodeType="afterGroup">
                            <p:stCondLst>
                              <p:cond delay="3500"/>
                            </p:stCondLst>
                            <p:childTnLst>
                              <p:par>
                                <p:cTn id="18" presetID="1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Right)">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EU- :</a:t>
            </a:r>
          </a:p>
          <a:p>
            <a:pPr algn="ctr">
              <a:defRPr/>
            </a:pPr>
            <a:r>
              <a:rPr lang="fr-FR" b="1" dirty="0">
                <a:latin typeface="Arial Narrow" pitchFamily="34" charset="0"/>
              </a:rPr>
              <a:t>Normal</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Eupnée</a:t>
            </a: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Eutocie</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SUB- :</a:t>
            </a:r>
          </a:p>
          <a:p>
            <a:pPr algn="ctr">
              <a:defRPr/>
            </a:pPr>
            <a:r>
              <a:rPr lang="fr-FR" b="1" dirty="0">
                <a:latin typeface="Arial Narrow" pitchFamily="34" charset="0"/>
              </a:rPr>
              <a:t>Sous, dessous</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Sublingual</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ANTE- :</a:t>
            </a:r>
          </a:p>
          <a:p>
            <a:pPr algn="ctr">
              <a:defRPr/>
            </a:pPr>
            <a:r>
              <a:rPr lang="fr-FR" b="1" dirty="0">
                <a:latin typeface="Arial Narrow" pitchFamily="34" charset="0"/>
              </a:rPr>
              <a:t>Avant</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Antéprandial</a:t>
            </a:r>
          </a:p>
          <a:p>
            <a:pPr algn="ctr">
              <a:defRPr/>
            </a:pPr>
            <a:r>
              <a:rPr lang="fr-FR" dirty="0">
                <a:solidFill>
                  <a:schemeClr val="tx1"/>
                </a:solidFill>
                <a:latin typeface="Arial Narrow" pitchFamily="34" charset="0"/>
              </a:rPr>
              <a:t>Antécédents</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POST- :</a:t>
            </a:r>
          </a:p>
          <a:p>
            <a:pPr algn="ctr">
              <a:defRPr/>
            </a:pPr>
            <a:r>
              <a:rPr lang="fr-FR" b="1" dirty="0">
                <a:latin typeface="Arial Narrow" pitchFamily="34" charset="0"/>
              </a:rPr>
              <a:t>Après</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Postmictionnel</a:t>
            </a: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Postprandial</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PER- :</a:t>
            </a:r>
          </a:p>
          <a:p>
            <a:pPr algn="ctr">
              <a:defRPr/>
            </a:pPr>
            <a:r>
              <a:rPr lang="fr-FR" b="1" dirty="0">
                <a:latin typeface="Arial Narrow" pitchFamily="34" charset="0"/>
              </a:rPr>
              <a:t>Pendant</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Peropératoire</a:t>
            </a:r>
            <a:endParaRPr lang="fr-FR" dirty="0">
              <a:solidFill>
                <a:schemeClr val="tx1"/>
              </a:solidFill>
              <a:latin typeface="Arial Narrow" pitchFamily="34" charset="0"/>
            </a:endParaRPr>
          </a:p>
          <a:p>
            <a:pPr algn="ctr">
              <a:defRPr/>
            </a:pPr>
            <a:r>
              <a:rPr lang="fr-FR" dirty="0" err="1">
                <a:solidFill>
                  <a:schemeClr val="tx1"/>
                </a:solidFill>
                <a:latin typeface="Arial Narrow" pitchFamily="34" charset="0"/>
              </a:rPr>
              <a:t>Permictionnel</a:t>
            </a:r>
            <a:endParaRPr lang="fr-FR" dirty="0">
              <a:solidFill>
                <a:schemeClr val="tx1"/>
              </a:solidFill>
              <a:latin typeface="Arial Narrow" pitchFamily="34" charset="0"/>
            </a:endParaRP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PHAG- :</a:t>
            </a:r>
          </a:p>
          <a:p>
            <a:pPr algn="ctr">
              <a:defRPr/>
            </a:pPr>
            <a:r>
              <a:rPr lang="fr-FR" b="1" dirty="0">
                <a:latin typeface="Arial Narrow" pitchFamily="34" charset="0"/>
              </a:rPr>
              <a:t>Manger</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Phagocytes</a:t>
            </a:r>
          </a:p>
          <a:p>
            <a:pPr algn="ctr">
              <a:defRPr/>
            </a:pPr>
            <a:r>
              <a:rPr lang="fr-FR" dirty="0">
                <a:solidFill>
                  <a:schemeClr val="tx1"/>
                </a:solidFill>
                <a:latin typeface="Arial Narrow" pitchFamily="34" charset="0"/>
              </a:rPr>
              <a:t>Phagocytose</a:t>
            </a:r>
          </a:p>
        </p:txBody>
      </p:sp>
      <p:grpSp>
        <p:nvGrpSpPr>
          <p:cNvPr id="11279"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11283"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UNI- :</a:t>
            </a:r>
          </a:p>
          <a:p>
            <a:pPr algn="ctr">
              <a:defRPr/>
            </a:pPr>
            <a:r>
              <a:rPr lang="fr-FR" b="1" dirty="0">
                <a:latin typeface="Arial Narrow" pitchFamily="34" charset="0"/>
              </a:rPr>
              <a:t>1</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Unidose</a:t>
            </a:r>
          </a:p>
          <a:p>
            <a:pPr algn="ctr">
              <a:defRPr/>
            </a:pPr>
            <a:r>
              <a:rPr lang="fr-FR" dirty="0">
                <a:solidFill>
                  <a:schemeClr val="tx1"/>
                </a:solidFill>
                <a:latin typeface="Arial Narrow" pitchFamily="34" charset="0"/>
              </a:rPr>
              <a:t>Unilatéral</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BI-, DI- :</a:t>
            </a:r>
          </a:p>
          <a:p>
            <a:pPr algn="ctr">
              <a:defRPr/>
            </a:pPr>
            <a:r>
              <a:rPr lang="fr-FR" b="1" dirty="0">
                <a:latin typeface="Arial Narrow" pitchFamily="34" charset="0"/>
              </a:rPr>
              <a:t>2</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Biceps</a:t>
            </a:r>
          </a:p>
          <a:p>
            <a:pPr algn="ctr">
              <a:defRPr/>
            </a:pPr>
            <a:r>
              <a:rPr lang="fr-FR" dirty="0">
                <a:solidFill>
                  <a:schemeClr val="tx1"/>
                </a:solidFill>
                <a:latin typeface="Arial Narrow" pitchFamily="34" charset="0"/>
              </a:rPr>
              <a:t>Dicéphale</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TRI-:</a:t>
            </a:r>
          </a:p>
          <a:p>
            <a:pPr algn="ctr">
              <a:defRPr/>
            </a:pPr>
            <a:r>
              <a:rPr lang="fr-FR" b="1" dirty="0">
                <a:latin typeface="Arial Narrow" pitchFamily="34" charset="0"/>
              </a:rPr>
              <a:t>3</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Triceps</a:t>
            </a:r>
          </a:p>
          <a:p>
            <a:pPr algn="ctr">
              <a:defRPr/>
            </a:pPr>
            <a:r>
              <a:rPr lang="fr-FR" dirty="0">
                <a:solidFill>
                  <a:schemeClr val="tx1"/>
                </a:solidFill>
                <a:latin typeface="Arial Narrow" pitchFamily="34" charset="0"/>
              </a:rPr>
              <a:t>Trithérapie</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QUADRI-, TÉTRA- :</a:t>
            </a:r>
          </a:p>
          <a:p>
            <a:pPr algn="ctr">
              <a:defRPr/>
            </a:pPr>
            <a:r>
              <a:rPr lang="fr-FR" b="1" dirty="0">
                <a:latin typeface="Arial Narrow" pitchFamily="34" charset="0"/>
              </a:rPr>
              <a:t>4</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Quadriplégie</a:t>
            </a:r>
          </a:p>
          <a:p>
            <a:pPr algn="ctr">
              <a:defRPr/>
            </a:pPr>
            <a:r>
              <a:rPr lang="fr-FR" dirty="0">
                <a:solidFill>
                  <a:schemeClr val="tx1"/>
                </a:solidFill>
                <a:latin typeface="Arial Narrow" pitchFamily="34" charset="0"/>
              </a:rPr>
              <a:t>Tétraplégie</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QUINT- :</a:t>
            </a:r>
          </a:p>
          <a:p>
            <a:pPr algn="ctr">
              <a:defRPr/>
            </a:pPr>
            <a:r>
              <a:rPr lang="fr-FR" b="1" dirty="0">
                <a:latin typeface="Arial Narrow" pitchFamily="34" charset="0"/>
              </a:rPr>
              <a:t>5</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Quinte de toux</a:t>
            </a:r>
          </a:p>
          <a:p>
            <a:pPr algn="ctr">
              <a:defRPr/>
            </a:pPr>
            <a:endParaRPr lang="fr-FR" dirty="0">
              <a:solidFill>
                <a:schemeClr val="tx1"/>
              </a:solidFill>
              <a:latin typeface="Arial Narrow" pitchFamily="34" charset="0"/>
            </a:endParaRP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HEXA- :</a:t>
            </a:r>
          </a:p>
          <a:p>
            <a:pPr algn="ctr">
              <a:defRPr/>
            </a:pPr>
            <a:r>
              <a:rPr lang="fr-FR" b="1" dirty="0">
                <a:latin typeface="Arial Narrow" pitchFamily="34" charset="0"/>
              </a:rPr>
              <a:t>6</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Hexadactylie</a:t>
            </a: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Hexagonal</a:t>
            </a:r>
          </a:p>
        </p:txBody>
      </p:sp>
      <p:grpSp>
        <p:nvGrpSpPr>
          <p:cNvPr id="12303"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12307"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CYAN- :</a:t>
            </a:r>
          </a:p>
          <a:p>
            <a:pPr algn="ctr">
              <a:defRPr/>
            </a:pPr>
            <a:r>
              <a:rPr lang="fr-FR" b="1" dirty="0">
                <a:latin typeface="Arial Narrow" pitchFamily="34" charset="0"/>
              </a:rPr>
              <a:t>Bleu</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Cyanose</a:t>
            </a:r>
          </a:p>
          <a:p>
            <a:pPr algn="ctr">
              <a:defRPr/>
            </a:pPr>
            <a:r>
              <a:rPr lang="fr-FR" dirty="0" smtClean="0">
                <a:solidFill>
                  <a:schemeClr val="tx1"/>
                </a:solidFill>
                <a:latin typeface="Arial Narrow" pitchFamily="34" charset="0"/>
              </a:rPr>
              <a:t>Cyanure</a:t>
            </a:r>
            <a:endParaRPr lang="fr-FR" dirty="0">
              <a:solidFill>
                <a:schemeClr val="tx1"/>
              </a:solidFill>
              <a:latin typeface="Arial Narrow" pitchFamily="34" charset="0"/>
            </a:endParaRP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ÉRYTH- :</a:t>
            </a:r>
          </a:p>
          <a:p>
            <a:pPr algn="ctr">
              <a:defRPr/>
            </a:pPr>
            <a:r>
              <a:rPr lang="fr-FR" b="1" dirty="0">
                <a:latin typeface="Arial Narrow" pitchFamily="34" charset="0"/>
              </a:rPr>
              <a:t>Rouge</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Erythème</a:t>
            </a:r>
          </a:p>
          <a:p>
            <a:pPr algn="ctr">
              <a:defRPr/>
            </a:pPr>
            <a:r>
              <a:rPr lang="fr-FR" dirty="0">
                <a:solidFill>
                  <a:schemeClr val="tx1"/>
                </a:solidFill>
                <a:latin typeface="Arial Narrow" pitchFamily="34" charset="0"/>
              </a:rPr>
              <a:t>Erythrocytes</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CHLOR-:</a:t>
            </a:r>
          </a:p>
          <a:p>
            <a:pPr algn="ctr">
              <a:defRPr/>
            </a:pPr>
            <a:r>
              <a:rPr lang="fr-FR" b="1" dirty="0">
                <a:latin typeface="Arial Narrow" pitchFamily="34" charset="0"/>
              </a:rPr>
              <a:t>Vert</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smtClean="0">
                <a:solidFill>
                  <a:schemeClr val="tx1"/>
                </a:solidFill>
                <a:latin typeface="Arial Narrow" pitchFamily="34" charset="0"/>
              </a:rPr>
              <a:t>Chlorophylle</a:t>
            </a:r>
            <a:endParaRPr lang="fr-FR" dirty="0">
              <a:solidFill>
                <a:schemeClr val="tx1"/>
              </a:solidFill>
              <a:latin typeface="Arial Narrow" pitchFamily="34" charset="0"/>
            </a:endParaRP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LEUCO-:</a:t>
            </a:r>
          </a:p>
          <a:p>
            <a:pPr algn="ctr">
              <a:defRPr/>
            </a:pPr>
            <a:r>
              <a:rPr lang="fr-FR" b="1" dirty="0">
                <a:latin typeface="Arial Narrow" pitchFamily="34" charset="0"/>
              </a:rPr>
              <a:t>Blanc</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Leucocyte</a:t>
            </a:r>
          </a:p>
          <a:p>
            <a:pPr algn="ctr">
              <a:defRPr/>
            </a:pPr>
            <a:r>
              <a:rPr lang="fr-FR" dirty="0">
                <a:solidFill>
                  <a:schemeClr val="tx1"/>
                </a:solidFill>
                <a:latin typeface="Arial Narrow" pitchFamily="34" charset="0"/>
              </a:rPr>
              <a:t>Leucorrhée</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MÉLANO- :</a:t>
            </a:r>
          </a:p>
          <a:p>
            <a:pPr algn="ctr">
              <a:defRPr/>
            </a:pPr>
            <a:r>
              <a:rPr lang="fr-FR" b="1" dirty="0">
                <a:latin typeface="Arial Narrow" pitchFamily="34" charset="0"/>
              </a:rPr>
              <a:t>Noir</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Mélanodermie</a:t>
            </a:r>
          </a:p>
          <a:p>
            <a:pPr algn="ctr">
              <a:defRPr/>
            </a:pPr>
            <a:r>
              <a:rPr lang="fr-FR" dirty="0">
                <a:solidFill>
                  <a:schemeClr val="tx1"/>
                </a:solidFill>
                <a:latin typeface="Arial Narrow" pitchFamily="34" charset="0"/>
              </a:rPr>
              <a:t>Mélanine</a:t>
            </a:r>
          </a:p>
          <a:p>
            <a:pPr algn="ctr">
              <a:defRPr/>
            </a:pPr>
            <a:endParaRPr lang="fr-FR" dirty="0">
              <a:solidFill>
                <a:schemeClr val="tx1"/>
              </a:solidFill>
              <a:latin typeface="Arial Narrow" pitchFamily="34" charset="0"/>
            </a:endParaRP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POLIO- :</a:t>
            </a:r>
          </a:p>
          <a:p>
            <a:pPr algn="ctr">
              <a:defRPr/>
            </a:pPr>
            <a:r>
              <a:rPr lang="fr-FR" b="1" dirty="0">
                <a:latin typeface="Arial Narrow" pitchFamily="34" charset="0"/>
              </a:rPr>
              <a:t>Gris</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Poliomyélite</a:t>
            </a:r>
          </a:p>
          <a:p>
            <a:pPr algn="ctr">
              <a:defRPr/>
            </a:pPr>
            <a:r>
              <a:rPr lang="fr-FR" dirty="0" err="1">
                <a:solidFill>
                  <a:schemeClr val="tx1"/>
                </a:solidFill>
                <a:latin typeface="Arial Narrow" pitchFamily="34" charset="0"/>
              </a:rPr>
              <a:t>Poliose</a:t>
            </a:r>
            <a:endParaRPr lang="fr-FR" dirty="0">
              <a:solidFill>
                <a:schemeClr val="tx1"/>
              </a:solidFill>
              <a:latin typeface="Arial Narrow" pitchFamily="34" charset="0"/>
            </a:endParaRPr>
          </a:p>
        </p:txBody>
      </p:sp>
      <p:grpSp>
        <p:nvGrpSpPr>
          <p:cNvPr id="13327"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13331"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692275" y="3141663"/>
            <a:ext cx="5975350" cy="2016125"/>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14339" name="Image 2"/>
          <p:cNvPicPr>
            <a:picLocks noChangeAspect="1"/>
          </p:cNvPicPr>
          <p:nvPr/>
        </p:nvPicPr>
        <p:blipFill>
          <a:blip r:embed="rId2" cstate="print"/>
          <a:srcRect/>
          <a:stretch>
            <a:fillRect/>
          </a:stretch>
        </p:blipFill>
        <p:spPr bwMode="auto">
          <a:xfrm>
            <a:off x="2871788" y="981075"/>
            <a:ext cx="3400425" cy="3217863"/>
          </a:xfrm>
          <a:prstGeom prst="rect">
            <a:avLst/>
          </a:prstGeom>
          <a:noFill/>
          <a:ln w="9525">
            <a:noFill/>
            <a:miter lim="800000"/>
            <a:headEnd/>
            <a:tailEnd/>
          </a:ln>
        </p:spPr>
      </p:pic>
      <p:sp>
        <p:nvSpPr>
          <p:cNvPr id="4" name="Rectangle 3"/>
          <p:cNvSpPr/>
          <p:nvPr/>
        </p:nvSpPr>
        <p:spPr>
          <a:xfrm>
            <a:off x="2606083" y="3737273"/>
            <a:ext cx="3931846"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LES SUFFIXES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428625" y="1817688"/>
            <a:ext cx="8143875" cy="1323975"/>
          </a:xfrm>
          <a:prstGeom prst="rect">
            <a:avLst/>
          </a:prstGeom>
          <a:noFill/>
          <a:ln w="9525">
            <a:noFill/>
            <a:miter lim="800000"/>
            <a:headEnd/>
            <a:tailEnd/>
          </a:ln>
        </p:spPr>
        <p:txBody>
          <a:bodyPr>
            <a:spAutoFit/>
          </a:bodyPr>
          <a:lstStyle/>
          <a:p>
            <a:r>
              <a:rPr lang="fr-FR" sz="2000">
                <a:latin typeface="Arial Narrow" pitchFamily="34" charset="0"/>
              </a:rPr>
              <a:t>Le suffixe est un élément placé, le plus souvent, à la fin d’un radical pour former un mot nouveau dérivé. Le suffixe indique une action, une fonction ou un état. La racine qui couramment le précède désigne à quel endroit se situe l’action, comme dans les exemples suivants :</a:t>
            </a:r>
          </a:p>
        </p:txBody>
      </p:sp>
      <p:sp>
        <p:nvSpPr>
          <p:cNvPr id="6" name="Rectangle 5"/>
          <p:cNvSpPr/>
          <p:nvPr/>
        </p:nvSpPr>
        <p:spPr>
          <a:xfrm>
            <a:off x="395288" y="4292600"/>
            <a:ext cx="2089150"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latin typeface="Arial Narrow" pitchFamily="34" charset="0"/>
              </a:rPr>
              <a:t>Néphr</a:t>
            </a:r>
            <a:r>
              <a:rPr lang="fr-FR" b="1" dirty="0">
                <a:latin typeface="Arial Narrow" pitchFamily="34" charset="0"/>
              </a:rPr>
              <a:t>(-) : Rein</a:t>
            </a:r>
          </a:p>
          <a:p>
            <a:pPr algn="ctr">
              <a:defRPr/>
            </a:pPr>
            <a:r>
              <a:rPr lang="fr-FR" b="1" dirty="0">
                <a:latin typeface="Arial Narrow" pitchFamily="34" charset="0"/>
              </a:rPr>
              <a:t>Racine</a:t>
            </a:r>
          </a:p>
        </p:txBody>
      </p:sp>
      <p:sp>
        <p:nvSpPr>
          <p:cNvPr id="7" name="Rectangle 6"/>
          <p:cNvSpPr/>
          <p:nvPr/>
        </p:nvSpPr>
        <p:spPr>
          <a:xfrm>
            <a:off x="2484438" y="4292600"/>
            <a:ext cx="2087562" cy="100806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a:t>
            </a:r>
            <a:r>
              <a:rPr lang="fr-FR" b="1" dirty="0" err="1">
                <a:solidFill>
                  <a:schemeClr val="tx1"/>
                </a:solidFill>
                <a:latin typeface="Arial Narrow" pitchFamily="34" charset="0"/>
              </a:rPr>
              <a:t>ectomie</a:t>
            </a:r>
            <a:r>
              <a:rPr lang="fr-FR" b="1" dirty="0">
                <a:solidFill>
                  <a:schemeClr val="tx1"/>
                </a:solidFill>
                <a:latin typeface="Arial Narrow" pitchFamily="34" charset="0"/>
              </a:rPr>
              <a:t> : ablation</a:t>
            </a:r>
          </a:p>
          <a:p>
            <a:pPr algn="ctr">
              <a:defRPr/>
            </a:pPr>
            <a:r>
              <a:rPr lang="fr-FR" b="1" dirty="0">
                <a:solidFill>
                  <a:schemeClr val="tx1"/>
                </a:solidFill>
                <a:latin typeface="Arial Narrow" pitchFamily="34" charset="0"/>
              </a:rPr>
              <a:t>Suffixe</a:t>
            </a:r>
          </a:p>
        </p:txBody>
      </p:sp>
      <p:sp>
        <p:nvSpPr>
          <p:cNvPr id="8" name="Carré corné 7"/>
          <p:cNvSpPr/>
          <p:nvPr/>
        </p:nvSpPr>
        <p:spPr>
          <a:xfrm>
            <a:off x="1116013" y="5445125"/>
            <a:ext cx="2808287" cy="792163"/>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Ablation d’un rein</a:t>
            </a:r>
          </a:p>
        </p:txBody>
      </p:sp>
      <p:sp>
        <p:nvSpPr>
          <p:cNvPr id="9" name="Rectangle 8"/>
          <p:cNvSpPr/>
          <p:nvPr/>
        </p:nvSpPr>
        <p:spPr>
          <a:xfrm>
            <a:off x="4787900" y="4292600"/>
            <a:ext cx="2087563"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latin typeface="Arial Narrow" pitchFamily="34" charset="0"/>
              </a:rPr>
              <a:t>Hemo</a:t>
            </a:r>
            <a:r>
              <a:rPr lang="fr-FR" b="1" dirty="0">
                <a:latin typeface="Arial Narrow" pitchFamily="34" charset="0"/>
              </a:rPr>
              <a:t>(-) : Sang</a:t>
            </a:r>
          </a:p>
          <a:p>
            <a:pPr algn="ctr">
              <a:defRPr/>
            </a:pPr>
            <a:r>
              <a:rPr lang="fr-FR" b="1" dirty="0">
                <a:latin typeface="Arial Narrow" pitchFamily="34" charset="0"/>
              </a:rPr>
              <a:t>Racine</a:t>
            </a:r>
          </a:p>
        </p:txBody>
      </p:sp>
      <p:sp>
        <p:nvSpPr>
          <p:cNvPr id="10" name="Rectangle 9"/>
          <p:cNvSpPr/>
          <p:nvPr/>
        </p:nvSpPr>
        <p:spPr>
          <a:xfrm>
            <a:off x="6875463" y="4292600"/>
            <a:ext cx="2089150" cy="100806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a:t>
            </a:r>
            <a:r>
              <a:rPr lang="fr-FR" b="1" dirty="0" err="1">
                <a:solidFill>
                  <a:schemeClr val="tx1"/>
                </a:solidFill>
                <a:latin typeface="Arial Narrow" pitchFamily="34" charset="0"/>
              </a:rPr>
              <a:t>rrhagie</a:t>
            </a:r>
            <a:r>
              <a:rPr lang="fr-FR" b="1" dirty="0">
                <a:solidFill>
                  <a:schemeClr val="tx1"/>
                </a:solidFill>
                <a:latin typeface="Arial Narrow" pitchFamily="34" charset="0"/>
              </a:rPr>
              <a:t> : écoulement anormal</a:t>
            </a:r>
          </a:p>
          <a:p>
            <a:pPr algn="ctr">
              <a:defRPr/>
            </a:pPr>
            <a:r>
              <a:rPr lang="fr-FR" b="1" dirty="0">
                <a:solidFill>
                  <a:schemeClr val="tx1"/>
                </a:solidFill>
                <a:latin typeface="Arial Narrow" pitchFamily="34" charset="0"/>
              </a:rPr>
              <a:t>Suffixe</a:t>
            </a:r>
          </a:p>
        </p:txBody>
      </p:sp>
      <p:sp>
        <p:nvSpPr>
          <p:cNvPr id="11" name="Carré corné 10"/>
          <p:cNvSpPr/>
          <p:nvPr/>
        </p:nvSpPr>
        <p:spPr>
          <a:xfrm>
            <a:off x="5508625" y="5445125"/>
            <a:ext cx="2808288" cy="792163"/>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Ecoulement anormal </a:t>
            </a:r>
          </a:p>
          <a:p>
            <a:pPr algn="ctr">
              <a:defRPr/>
            </a:pPr>
            <a:r>
              <a:rPr lang="fr-FR" b="1" dirty="0">
                <a:solidFill>
                  <a:schemeClr val="tx1"/>
                </a:solidFill>
              </a:rPr>
              <a:t>de sang</a:t>
            </a:r>
          </a:p>
        </p:txBody>
      </p:sp>
      <p:grpSp>
        <p:nvGrpSpPr>
          <p:cNvPr id="15369" name="Groupe 11"/>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SUFFIXES</a:t>
              </a:r>
            </a:p>
          </p:txBody>
        </p:sp>
        <p:pic>
          <p:nvPicPr>
            <p:cNvPr id="15375" name="Image 13"/>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sp>
        <p:nvSpPr>
          <p:cNvPr id="12" name="Rectangle 11"/>
          <p:cNvSpPr/>
          <p:nvPr/>
        </p:nvSpPr>
        <p:spPr>
          <a:xfrm>
            <a:off x="1476375" y="3644900"/>
            <a:ext cx="2087563"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NÉPHRECTOMIE</a:t>
            </a:r>
          </a:p>
        </p:txBody>
      </p:sp>
      <p:sp>
        <p:nvSpPr>
          <p:cNvPr id="14" name="Rectangle 13"/>
          <p:cNvSpPr/>
          <p:nvPr/>
        </p:nvSpPr>
        <p:spPr>
          <a:xfrm>
            <a:off x="5868988" y="3644900"/>
            <a:ext cx="2087562"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HÉMORRAGIE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Right)">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p:tgtEl>
                                          <p:spTgt spid="12"/>
                                        </p:tgtEl>
                                        <p:attrNameLst>
                                          <p:attrName>ppt_y</p:attrName>
                                        </p:attrNameLst>
                                      </p:cBhvr>
                                      <p:tavLst>
                                        <p:tav tm="0">
                                          <p:val>
                                            <p:strVal val="#ppt_y+#ppt_h*1.125000"/>
                                          </p:val>
                                        </p:tav>
                                        <p:tav tm="100000">
                                          <p:val>
                                            <p:strVal val="#ppt_y"/>
                                          </p:val>
                                        </p:tav>
                                      </p:tavLst>
                                    </p:anim>
                                    <p:animEffect transition="in" filter="wipe(up)">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Top)">
                                      <p:cBhvr>
                                        <p:cTn id="23"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lide(fromRigh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1000"/>
                                        <p:tgtEl>
                                          <p:spTgt spid="14"/>
                                        </p:tgtEl>
                                        <p:attrNameLst>
                                          <p:attrName>ppt_y</p:attrName>
                                        </p:attrNameLst>
                                      </p:cBhvr>
                                      <p:tavLst>
                                        <p:tav tm="0">
                                          <p:val>
                                            <p:strVal val="#ppt_y+#ppt_h*1.125000"/>
                                          </p:val>
                                        </p:tav>
                                        <p:tav tm="100000">
                                          <p:val>
                                            <p:strVal val="#ppt_y"/>
                                          </p:val>
                                        </p:tav>
                                      </p:tavLst>
                                    </p:anim>
                                    <p:animEffect transition="in" filter="wipe(up)">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lide(fromTop)">
                                      <p:cBhvr>
                                        <p:cTn id="44"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-ALGIE :</a:t>
            </a:r>
          </a:p>
          <a:p>
            <a:pPr algn="ctr">
              <a:defRPr/>
            </a:pPr>
            <a:r>
              <a:rPr lang="fr-FR" b="1" dirty="0">
                <a:solidFill>
                  <a:schemeClr val="tx1"/>
                </a:solidFill>
                <a:latin typeface="Arial Narrow" pitchFamily="34" charset="0"/>
              </a:rPr>
              <a:t>Douleur</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Myalgie</a:t>
            </a:r>
          </a:p>
          <a:p>
            <a:pPr algn="ctr">
              <a:defRPr/>
            </a:pPr>
            <a:r>
              <a:rPr lang="fr-FR" dirty="0">
                <a:solidFill>
                  <a:schemeClr val="tx1"/>
                </a:solidFill>
                <a:latin typeface="Arial Narrow" pitchFamily="34" charset="0"/>
              </a:rPr>
              <a:t>Névralgie</a:t>
            </a:r>
          </a:p>
        </p:txBody>
      </p:sp>
      <p:sp>
        <p:nvSpPr>
          <p:cNvPr id="8" name="Rectangle 7"/>
          <p:cNvSpPr/>
          <p:nvPr/>
        </p:nvSpPr>
        <p:spPr>
          <a:xfrm>
            <a:off x="3635375"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-ECTOMIE:</a:t>
            </a:r>
          </a:p>
          <a:p>
            <a:pPr algn="ctr">
              <a:defRPr/>
            </a:pPr>
            <a:r>
              <a:rPr lang="fr-FR" b="1" dirty="0">
                <a:solidFill>
                  <a:schemeClr val="tx1"/>
                </a:solidFill>
                <a:latin typeface="Arial Narrow" pitchFamily="34" charset="0"/>
              </a:rPr>
              <a:t>Ablation</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Appendicectomie</a:t>
            </a:r>
          </a:p>
          <a:p>
            <a:pPr algn="ctr">
              <a:defRPr/>
            </a:pPr>
            <a:r>
              <a:rPr lang="fr-FR" dirty="0">
                <a:solidFill>
                  <a:schemeClr val="tx1"/>
                </a:solidFill>
                <a:latin typeface="Arial Narrow" pitchFamily="34" charset="0"/>
              </a:rPr>
              <a:t>Hépatectomie</a:t>
            </a:r>
          </a:p>
        </p:txBody>
      </p:sp>
      <p:sp>
        <p:nvSpPr>
          <p:cNvPr id="10" name="Rectangle 9"/>
          <p:cNvSpPr/>
          <p:nvPr/>
        </p:nvSpPr>
        <p:spPr>
          <a:xfrm>
            <a:off x="6443663"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-ÉMIE :</a:t>
            </a:r>
          </a:p>
          <a:p>
            <a:pPr algn="ctr">
              <a:defRPr/>
            </a:pPr>
            <a:r>
              <a:rPr lang="fr-FR" b="1" dirty="0">
                <a:solidFill>
                  <a:schemeClr val="tx1"/>
                </a:solidFill>
                <a:latin typeface="Arial Narrow" pitchFamily="34" charset="0"/>
              </a:rPr>
              <a:t>Dans le sang</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Glycémie</a:t>
            </a:r>
          </a:p>
          <a:p>
            <a:pPr algn="ctr">
              <a:defRPr/>
            </a:pPr>
            <a:r>
              <a:rPr lang="fr-FR" dirty="0">
                <a:solidFill>
                  <a:schemeClr val="tx1"/>
                </a:solidFill>
                <a:latin typeface="Arial Narrow" pitchFamily="34" charset="0"/>
              </a:rPr>
              <a:t>Leucémie</a:t>
            </a:r>
          </a:p>
        </p:txBody>
      </p:sp>
      <p:sp>
        <p:nvSpPr>
          <p:cNvPr id="12" name="Rectangle 11"/>
          <p:cNvSpPr/>
          <p:nvPr/>
        </p:nvSpPr>
        <p:spPr>
          <a:xfrm>
            <a:off x="611188"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-ITE :</a:t>
            </a:r>
          </a:p>
          <a:p>
            <a:pPr algn="ctr">
              <a:defRPr/>
            </a:pPr>
            <a:r>
              <a:rPr lang="fr-FR" b="1" dirty="0">
                <a:solidFill>
                  <a:schemeClr val="tx1"/>
                </a:solidFill>
                <a:latin typeface="Arial Narrow" pitchFamily="34" charset="0"/>
              </a:rPr>
              <a:t>Inflammation</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Bronchite</a:t>
            </a:r>
          </a:p>
          <a:p>
            <a:pPr algn="ctr">
              <a:defRPr/>
            </a:pPr>
            <a:r>
              <a:rPr lang="fr-FR" dirty="0">
                <a:solidFill>
                  <a:schemeClr val="tx1"/>
                </a:solidFill>
                <a:latin typeface="Arial Narrow" pitchFamily="34" charset="0"/>
              </a:rPr>
              <a:t>Méningite</a:t>
            </a:r>
          </a:p>
        </p:txBody>
      </p:sp>
      <p:sp>
        <p:nvSpPr>
          <p:cNvPr id="14" name="Rectangle 13"/>
          <p:cNvSpPr/>
          <p:nvPr/>
        </p:nvSpPr>
        <p:spPr>
          <a:xfrm>
            <a:off x="3635375"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-LOGIE :</a:t>
            </a:r>
          </a:p>
          <a:p>
            <a:pPr algn="ctr">
              <a:defRPr/>
            </a:pPr>
            <a:r>
              <a:rPr lang="fr-FR" b="1" dirty="0">
                <a:solidFill>
                  <a:schemeClr val="tx1"/>
                </a:solidFill>
                <a:latin typeface="Arial Narrow" pitchFamily="34" charset="0"/>
              </a:rPr>
              <a:t>Science, étude de</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Cardiologie</a:t>
            </a:r>
          </a:p>
          <a:p>
            <a:pPr algn="ctr">
              <a:defRPr/>
            </a:pPr>
            <a:r>
              <a:rPr lang="fr-FR" dirty="0">
                <a:solidFill>
                  <a:schemeClr val="tx1"/>
                </a:solidFill>
                <a:latin typeface="Arial Narrow" pitchFamily="34" charset="0"/>
              </a:rPr>
              <a:t>Neurologie</a:t>
            </a:r>
          </a:p>
        </p:txBody>
      </p:sp>
      <p:sp>
        <p:nvSpPr>
          <p:cNvPr id="16" name="Rectangle 15"/>
          <p:cNvSpPr/>
          <p:nvPr/>
        </p:nvSpPr>
        <p:spPr>
          <a:xfrm>
            <a:off x="6443663"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-LYSE :</a:t>
            </a:r>
          </a:p>
          <a:p>
            <a:pPr algn="ctr">
              <a:defRPr/>
            </a:pPr>
            <a:r>
              <a:rPr lang="fr-FR" b="1" dirty="0">
                <a:solidFill>
                  <a:schemeClr val="tx1"/>
                </a:solidFill>
                <a:latin typeface="Arial Narrow" pitchFamily="34" charset="0"/>
              </a:rPr>
              <a:t>Destruction</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Hémolyse</a:t>
            </a:r>
          </a:p>
          <a:p>
            <a:pPr algn="ctr">
              <a:defRPr/>
            </a:pPr>
            <a:r>
              <a:rPr lang="fr-FR" dirty="0">
                <a:solidFill>
                  <a:schemeClr val="tx1"/>
                </a:solidFill>
                <a:latin typeface="Arial Narrow" pitchFamily="34" charset="0"/>
              </a:rPr>
              <a:t>Cytolyse</a:t>
            </a:r>
          </a:p>
        </p:txBody>
      </p:sp>
      <p:grpSp>
        <p:nvGrpSpPr>
          <p:cNvPr id="16399"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SUFFIXES</a:t>
              </a:r>
            </a:p>
          </p:txBody>
        </p:sp>
        <p:pic>
          <p:nvPicPr>
            <p:cNvPr id="16403"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-OXIE:</a:t>
            </a:r>
          </a:p>
          <a:p>
            <a:pPr algn="ctr">
              <a:defRPr/>
            </a:pPr>
            <a:r>
              <a:rPr lang="fr-FR" b="1" dirty="0">
                <a:solidFill>
                  <a:schemeClr val="tx1"/>
                </a:solidFill>
                <a:latin typeface="Arial Narrow" pitchFamily="34" charset="0"/>
              </a:rPr>
              <a:t>Oxygène</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Anoxie</a:t>
            </a:r>
          </a:p>
          <a:p>
            <a:pPr algn="ctr">
              <a:defRPr/>
            </a:pPr>
            <a:r>
              <a:rPr lang="fr-FR" dirty="0">
                <a:solidFill>
                  <a:schemeClr val="tx1"/>
                </a:solidFill>
                <a:latin typeface="Arial Narrow" pitchFamily="34" charset="0"/>
              </a:rPr>
              <a:t>Hypoxie</a:t>
            </a:r>
          </a:p>
        </p:txBody>
      </p:sp>
      <p:sp>
        <p:nvSpPr>
          <p:cNvPr id="8" name="Rectangle 7"/>
          <p:cNvSpPr/>
          <p:nvPr/>
        </p:nvSpPr>
        <p:spPr>
          <a:xfrm>
            <a:off x="3635375"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-PATHIE :</a:t>
            </a:r>
          </a:p>
          <a:p>
            <a:pPr algn="ctr">
              <a:defRPr/>
            </a:pPr>
            <a:r>
              <a:rPr lang="fr-FR" b="1" dirty="0">
                <a:solidFill>
                  <a:schemeClr val="tx1"/>
                </a:solidFill>
                <a:latin typeface="Arial Narrow" pitchFamily="34" charset="0"/>
              </a:rPr>
              <a:t>Maladie</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Pneumopathie</a:t>
            </a:r>
          </a:p>
          <a:p>
            <a:pPr algn="ctr">
              <a:defRPr/>
            </a:pPr>
            <a:r>
              <a:rPr lang="fr-FR" dirty="0">
                <a:solidFill>
                  <a:schemeClr val="tx1"/>
                </a:solidFill>
                <a:latin typeface="Arial Narrow" pitchFamily="34" charset="0"/>
              </a:rPr>
              <a:t>Néphropathie</a:t>
            </a:r>
          </a:p>
        </p:txBody>
      </p:sp>
      <p:sp>
        <p:nvSpPr>
          <p:cNvPr id="10" name="Rectangle 9"/>
          <p:cNvSpPr/>
          <p:nvPr/>
        </p:nvSpPr>
        <p:spPr>
          <a:xfrm>
            <a:off x="6443663"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-PHAGIE :</a:t>
            </a:r>
          </a:p>
          <a:p>
            <a:pPr algn="ctr">
              <a:defRPr/>
            </a:pPr>
            <a:r>
              <a:rPr lang="fr-FR" b="1" dirty="0">
                <a:solidFill>
                  <a:schemeClr val="tx1"/>
                </a:solidFill>
                <a:latin typeface="Arial Narrow" pitchFamily="34" charset="0"/>
              </a:rPr>
              <a:t>Qui mange</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Aérophagie</a:t>
            </a:r>
          </a:p>
          <a:p>
            <a:pPr algn="ctr">
              <a:defRPr/>
            </a:pPr>
            <a:r>
              <a:rPr lang="fr-FR" dirty="0">
                <a:solidFill>
                  <a:schemeClr val="tx1"/>
                </a:solidFill>
                <a:latin typeface="Arial Narrow" pitchFamily="34" charset="0"/>
              </a:rPr>
              <a:t>Dysphagie</a:t>
            </a:r>
          </a:p>
        </p:txBody>
      </p:sp>
      <p:sp>
        <p:nvSpPr>
          <p:cNvPr id="12" name="Rectangle 11"/>
          <p:cNvSpPr/>
          <p:nvPr/>
        </p:nvSpPr>
        <p:spPr>
          <a:xfrm>
            <a:off x="611188"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-PLÉGIE :</a:t>
            </a:r>
          </a:p>
          <a:p>
            <a:pPr algn="ctr">
              <a:defRPr/>
            </a:pPr>
            <a:r>
              <a:rPr lang="fr-FR" b="1" dirty="0">
                <a:solidFill>
                  <a:schemeClr val="tx1"/>
                </a:solidFill>
                <a:latin typeface="Arial Narrow" pitchFamily="34" charset="0"/>
              </a:rPr>
              <a:t>Paralysie</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Paraplégie</a:t>
            </a:r>
          </a:p>
          <a:p>
            <a:pPr algn="ctr">
              <a:defRPr/>
            </a:pPr>
            <a:r>
              <a:rPr lang="fr-FR" dirty="0">
                <a:solidFill>
                  <a:schemeClr val="tx1"/>
                </a:solidFill>
                <a:latin typeface="Arial Narrow" pitchFamily="34" charset="0"/>
              </a:rPr>
              <a:t>Tétraplégie</a:t>
            </a:r>
          </a:p>
        </p:txBody>
      </p:sp>
      <p:sp>
        <p:nvSpPr>
          <p:cNvPr id="14" name="Rectangle 13"/>
          <p:cNvSpPr/>
          <p:nvPr/>
        </p:nvSpPr>
        <p:spPr>
          <a:xfrm>
            <a:off x="3635375"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-RRAGIE :</a:t>
            </a:r>
          </a:p>
          <a:p>
            <a:pPr algn="ctr">
              <a:defRPr/>
            </a:pPr>
            <a:r>
              <a:rPr lang="fr-FR" b="1" dirty="0">
                <a:solidFill>
                  <a:schemeClr val="tx1"/>
                </a:solidFill>
                <a:latin typeface="Arial Narrow" pitchFamily="34" charset="0"/>
              </a:rPr>
              <a:t>Ecoulement important</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Métrorragie</a:t>
            </a:r>
          </a:p>
          <a:p>
            <a:pPr algn="ctr">
              <a:defRPr/>
            </a:pPr>
            <a:r>
              <a:rPr lang="fr-FR" dirty="0">
                <a:solidFill>
                  <a:schemeClr val="tx1"/>
                </a:solidFill>
                <a:latin typeface="Arial Narrow" pitchFamily="34" charset="0"/>
              </a:rPr>
              <a:t>Hémorragie</a:t>
            </a:r>
          </a:p>
        </p:txBody>
      </p:sp>
      <p:sp>
        <p:nvSpPr>
          <p:cNvPr id="16" name="Rectangle 15"/>
          <p:cNvSpPr/>
          <p:nvPr/>
        </p:nvSpPr>
        <p:spPr>
          <a:xfrm>
            <a:off x="6443663"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-RRHÉE :</a:t>
            </a:r>
          </a:p>
          <a:p>
            <a:pPr algn="ctr">
              <a:defRPr/>
            </a:pPr>
            <a:r>
              <a:rPr lang="fr-FR" b="1" dirty="0">
                <a:solidFill>
                  <a:schemeClr val="tx1"/>
                </a:solidFill>
                <a:latin typeface="Arial Narrow" pitchFamily="34" charset="0"/>
              </a:rPr>
              <a:t>Ecoulement</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Rhinorrhée</a:t>
            </a:r>
          </a:p>
          <a:p>
            <a:pPr algn="ctr">
              <a:defRPr/>
            </a:pPr>
            <a:r>
              <a:rPr lang="fr-FR" dirty="0">
                <a:solidFill>
                  <a:schemeClr val="tx1"/>
                </a:solidFill>
                <a:latin typeface="Arial Narrow" pitchFamily="34" charset="0"/>
              </a:rPr>
              <a:t>Leucorrhée</a:t>
            </a:r>
          </a:p>
        </p:txBody>
      </p:sp>
      <p:grpSp>
        <p:nvGrpSpPr>
          <p:cNvPr id="17423" name="Groupe 17"/>
          <p:cNvGrpSpPr>
            <a:grpSpLocks/>
          </p:cNvGrpSpPr>
          <p:nvPr/>
        </p:nvGrpSpPr>
        <p:grpSpPr bwMode="auto">
          <a:xfrm>
            <a:off x="342900" y="117475"/>
            <a:ext cx="8261350" cy="1573213"/>
            <a:chOff x="342398" y="118161"/>
            <a:chExt cx="8261852" cy="1573249"/>
          </a:xfrm>
        </p:grpSpPr>
        <p:sp>
          <p:nvSpPr>
            <p:cNvPr id="20" name="Rectangle à coins arrondis 19"/>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SUFFIXES</a:t>
              </a:r>
            </a:p>
          </p:txBody>
        </p:sp>
        <p:pic>
          <p:nvPicPr>
            <p:cNvPr id="17427" name="Image 20"/>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-STHÉNIE :</a:t>
            </a:r>
          </a:p>
          <a:p>
            <a:pPr algn="ctr">
              <a:defRPr/>
            </a:pPr>
            <a:r>
              <a:rPr lang="fr-FR" b="1" dirty="0">
                <a:solidFill>
                  <a:schemeClr val="tx1"/>
                </a:solidFill>
                <a:latin typeface="Arial Narrow" pitchFamily="34" charset="0"/>
              </a:rPr>
              <a:t>Force</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smtClean="0">
                <a:solidFill>
                  <a:schemeClr val="tx1"/>
                </a:solidFill>
                <a:latin typeface="Arial Narrow" pitchFamily="34" charset="0"/>
              </a:rPr>
              <a:t>Asthénie</a:t>
            </a:r>
            <a:endParaRPr lang="fr-FR" dirty="0">
              <a:solidFill>
                <a:schemeClr val="tx1"/>
              </a:solidFill>
              <a:latin typeface="Arial Narrow" pitchFamily="34" charset="0"/>
            </a:endParaRPr>
          </a:p>
        </p:txBody>
      </p:sp>
      <p:sp>
        <p:nvSpPr>
          <p:cNvPr id="8" name="Rectangle 7"/>
          <p:cNvSpPr/>
          <p:nvPr/>
        </p:nvSpPr>
        <p:spPr>
          <a:xfrm>
            <a:off x="3635375"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-STOMIE :</a:t>
            </a:r>
          </a:p>
          <a:p>
            <a:pPr algn="ctr">
              <a:defRPr/>
            </a:pPr>
            <a:r>
              <a:rPr lang="fr-FR" b="1" dirty="0">
                <a:solidFill>
                  <a:schemeClr val="tx1"/>
                </a:solidFill>
                <a:latin typeface="Arial Narrow" pitchFamily="34" charset="0"/>
              </a:rPr>
              <a:t>Abouchement à la peau</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Colostomie</a:t>
            </a:r>
          </a:p>
          <a:p>
            <a:pPr algn="ctr">
              <a:defRPr/>
            </a:pPr>
            <a:r>
              <a:rPr lang="fr-FR" dirty="0">
                <a:solidFill>
                  <a:schemeClr val="tx1"/>
                </a:solidFill>
                <a:latin typeface="Arial Narrow" pitchFamily="34" charset="0"/>
              </a:rPr>
              <a:t>Jéjunostomie</a:t>
            </a:r>
          </a:p>
        </p:txBody>
      </p:sp>
      <p:sp>
        <p:nvSpPr>
          <p:cNvPr id="10" name="Rectangle 9"/>
          <p:cNvSpPr/>
          <p:nvPr/>
        </p:nvSpPr>
        <p:spPr>
          <a:xfrm>
            <a:off x="6443663"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-THÉRAPIE :</a:t>
            </a:r>
          </a:p>
          <a:p>
            <a:pPr algn="ctr">
              <a:defRPr/>
            </a:pPr>
            <a:r>
              <a:rPr lang="fr-FR" b="1" dirty="0">
                <a:solidFill>
                  <a:schemeClr val="tx1"/>
                </a:solidFill>
                <a:latin typeface="Arial Narrow" pitchFamily="34" charset="0"/>
              </a:rPr>
              <a:t>Traitement</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Chimiothérapie</a:t>
            </a:r>
          </a:p>
          <a:p>
            <a:pPr algn="ctr">
              <a:defRPr/>
            </a:pPr>
            <a:r>
              <a:rPr lang="fr-FR" dirty="0">
                <a:solidFill>
                  <a:schemeClr val="tx1"/>
                </a:solidFill>
                <a:latin typeface="Arial Narrow" pitchFamily="34" charset="0"/>
              </a:rPr>
              <a:t>Cryothérapie</a:t>
            </a:r>
          </a:p>
        </p:txBody>
      </p:sp>
      <p:sp>
        <p:nvSpPr>
          <p:cNvPr id="12" name="Rectangle 11"/>
          <p:cNvSpPr/>
          <p:nvPr/>
        </p:nvSpPr>
        <p:spPr>
          <a:xfrm>
            <a:off x="611188"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-TOMIE :</a:t>
            </a:r>
          </a:p>
          <a:p>
            <a:pPr algn="ctr">
              <a:defRPr/>
            </a:pPr>
            <a:r>
              <a:rPr lang="fr-FR" b="1" dirty="0">
                <a:solidFill>
                  <a:schemeClr val="tx1"/>
                </a:solidFill>
                <a:latin typeface="Arial Narrow" pitchFamily="34" charset="0"/>
              </a:rPr>
              <a:t>Incision</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Laparotomie</a:t>
            </a:r>
          </a:p>
          <a:p>
            <a:pPr algn="ctr">
              <a:defRPr/>
            </a:pPr>
            <a:r>
              <a:rPr lang="fr-FR" dirty="0">
                <a:solidFill>
                  <a:schemeClr val="tx1"/>
                </a:solidFill>
                <a:latin typeface="Arial Narrow" pitchFamily="34" charset="0"/>
              </a:rPr>
              <a:t>Trachéotomie</a:t>
            </a:r>
          </a:p>
        </p:txBody>
      </p:sp>
      <p:sp>
        <p:nvSpPr>
          <p:cNvPr id="14" name="Rectangle 13"/>
          <p:cNvSpPr/>
          <p:nvPr/>
        </p:nvSpPr>
        <p:spPr>
          <a:xfrm>
            <a:off x="3635375"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-TOCIE :</a:t>
            </a:r>
          </a:p>
          <a:p>
            <a:pPr algn="ctr">
              <a:defRPr/>
            </a:pPr>
            <a:r>
              <a:rPr lang="fr-FR" b="1" dirty="0">
                <a:solidFill>
                  <a:schemeClr val="tx1"/>
                </a:solidFill>
                <a:latin typeface="Arial Narrow" pitchFamily="34" charset="0"/>
              </a:rPr>
              <a:t>Accouchement</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Eutocie</a:t>
            </a:r>
          </a:p>
          <a:p>
            <a:pPr algn="ctr">
              <a:defRPr/>
            </a:pPr>
            <a:r>
              <a:rPr lang="fr-FR" dirty="0">
                <a:solidFill>
                  <a:schemeClr val="tx1"/>
                </a:solidFill>
                <a:latin typeface="Arial Narrow" pitchFamily="34" charset="0"/>
              </a:rPr>
              <a:t>Dystocie</a:t>
            </a:r>
          </a:p>
        </p:txBody>
      </p:sp>
      <p:sp>
        <p:nvSpPr>
          <p:cNvPr id="16" name="Rectangle 15"/>
          <p:cNvSpPr/>
          <p:nvPr/>
        </p:nvSpPr>
        <p:spPr>
          <a:xfrm>
            <a:off x="6443663"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-URIE :</a:t>
            </a:r>
          </a:p>
          <a:p>
            <a:pPr algn="ctr">
              <a:defRPr/>
            </a:pPr>
            <a:r>
              <a:rPr lang="fr-FR" b="1" dirty="0">
                <a:solidFill>
                  <a:schemeClr val="tx1"/>
                </a:solidFill>
                <a:latin typeface="Arial Narrow" pitchFamily="34" charset="0"/>
              </a:rPr>
              <a:t>Qui concerne l’urine</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Natriurie</a:t>
            </a:r>
          </a:p>
          <a:p>
            <a:pPr algn="ctr">
              <a:defRPr/>
            </a:pPr>
            <a:r>
              <a:rPr lang="fr-FR" dirty="0">
                <a:solidFill>
                  <a:schemeClr val="tx1"/>
                </a:solidFill>
                <a:latin typeface="Arial Narrow" pitchFamily="34" charset="0"/>
              </a:rPr>
              <a:t>Dysurie</a:t>
            </a:r>
          </a:p>
        </p:txBody>
      </p:sp>
      <p:grpSp>
        <p:nvGrpSpPr>
          <p:cNvPr id="18447" name="Groupe 17"/>
          <p:cNvGrpSpPr>
            <a:grpSpLocks/>
          </p:cNvGrpSpPr>
          <p:nvPr/>
        </p:nvGrpSpPr>
        <p:grpSpPr bwMode="auto">
          <a:xfrm>
            <a:off x="342900" y="117475"/>
            <a:ext cx="8261350" cy="1573213"/>
            <a:chOff x="342398" y="118161"/>
            <a:chExt cx="8261852" cy="1573249"/>
          </a:xfrm>
        </p:grpSpPr>
        <p:sp>
          <p:nvSpPr>
            <p:cNvPr id="20" name="Rectangle à coins arrondis 19"/>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SUFFIXES</a:t>
              </a:r>
            </a:p>
          </p:txBody>
        </p:sp>
        <p:pic>
          <p:nvPicPr>
            <p:cNvPr id="18451" name="Image 20"/>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-ÉMESE :</a:t>
            </a:r>
          </a:p>
          <a:p>
            <a:pPr algn="ctr">
              <a:defRPr/>
            </a:pPr>
            <a:r>
              <a:rPr lang="fr-FR" b="1" dirty="0">
                <a:solidFill>
                  <a:schemeClr val="tx1"/>
                </a:solidFill>
                <a:latin typeface="Arial Narrow" pitchFamily="34" charset="0"/>
              </a:rPr>
              <a:t>Vomissement</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Hématémèse</a:t>
            </a:r>
          </a:p>
          <a:p>
            <a:pPr algn="ctr">
              <a:defRPr/>
            </a:pPr>
            <a:r>
              <a:rPr lang="fr-FR" dirty="0">
                <a:solidFill>
                  <a:schemeClr val="tx1"/>
                </a:solidFill>
                <a:latin typeface="Arial Narrow" pitchFamily="34" charset="0"/>
              </a:rPr>
              <a:t>Cholémèse</a:t>
            </a:r>
          </a:p>
        </p:txBody>
      </p:sp>
      <p:sp>
        <p:nvSpPr>
          <p:cNvPr id="8" name="Rectangle 7"/>
          <p:cNvSpPr/>
          <p:nvPr/>
        </p:nvSpPr>
        <p:spPr>
          <a:xfrm>
            <a:off x="3635375"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-ESTHÉSIE:</a:t>
            </a:r>
          </a:p>
          <a:p>
            <a:pPr algn="ctr">
              <a:defRPr/>
            </a:pPr>
            <a:r>
              <a:rPr lang="fr-FR" b="1" dirty="0">
                <a:solidFill>
                  <a:schemeClr val="tx1"/>
                </a:solidFill>
                <a:latin typeface="Arial Narrow" pitchFamily="34" charset="0"/>
              </a:rPr>
              <a:t>Sensibilité</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smtClean="0">
                <a:solidFill>
                  <a:schemeClr val="tx1"/>
                </a:solidFill>
                <a:latin typeface="Arial Narrow" pitchFamily="34" charset="0"/>
              </a:rPr>
              <a:t>Anesthésie</a:t>
            </a:r>
            <a:endParaRPr lang="fr-FR" dirty="0">
              <a:solidFill>
                <a:schemeClr val="tx1"/>
              </a:solidFill>
              <a:latin typeface="Arial Narrow" pitchFamily="34" charset="0"/>
            </a:endParaRPr>
          </a:p>
        </p:txBody>
      </p:sp>
      <p:sp>
        <p:nvSpPr>
          <p:cNvPr id="10" name="Rectangle 9"/>
          <p:cNvSpPr/>
          <p:nvPr/>
        </p:nvSpPr>
        <p:spPr>
          <a:xfrm>
            <a:off x="6443663" y="2852738"/>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-GESTE :</a:t>
            </a:r>
          </a:p>
          <a:p>
            <a:pPr algn="ctr">
              <a:defRPr/>
            </a:pPr>
            <a:r>
              <a:rPr lang="fr-FR" b="1" dirty="0">
                <a:solidFill>
                  <a:schemeClr val="tx1"/>
                </a:solidFill>
                <a:latin typeface="Arial Narrow" pitchFamily="34" charset="0"/>
              </a:rPr>
              <a:t>Qui porte</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Primigeste</a:t>
            </a:r>
            <a:endParaRPr lang="fr-FR" dirty="0">
              <a:solidFill>
                <a:schemeClr val="tx1"/>
              </a:solidFill>
              <a:latin typeface="Arial Narrow" pitchFamily="34" charset="0"/>
            </a:endParaRPr>
          </a:p>
          <a:p>
            <a:pPr algn="ctr">
              <a:defRPr/>
            </a:pPr>
            <a:r>
              <a:rPr lang="fr-FR" dirty="0">
                <a:solidFill>
                  <a:schemeClr val="tx1"/>
                </a:solidFill>
                <a:latin typeface="Arial Narrow" pitchFamily="34" charset="0"/>
              </a:rPr>
              <a:t>Multigeste</a:t>
            </a:r>
          </a:p>
        </p:txBody>
      </p:sp>
      <p:sp>
        <p:nvSpPr>
          <p:cNvPr id="12" name="Rectangle 11"/>
          <p:cNvSpPr/>
          <p:nvPr/>
        </p:nvSpPr>
        <p:spPr>
          <a:xfrm>
            <a:off x="611188"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-OSE :</a:t>
            </a:r>
          </a:p>
          <a:p>
            <a:pPr algn="ctr">
              <a:defRPr/>
            </a:pPr>
            <a:r>
              <a:rPr lang="fr-FR" b="1" dirty="0">
                <a:solidFill>
                  <a:schemeClr val="tx1"/>
                </a:solidFill>
                <a:latin typeface="Arial Narrow" pitchFamily="34" charset="0"/>
              </a:rPr>
              <a:t>Etat non inflammatoire</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Arthrose</a:t>
            </a:r>
          </a:p>
          <a:p>
            <a:pPr algn="ctr">
              <a:defRPr/>
            </a:pPr>
            <a:r>
              <a:rPr lang="fr-FR" dirty="0">
                <a:solidFill>
                  <a:schemeClr val="tx1"/>
                </a:solidFill>
                <a:latin typeface="Arial Narrow" pitchFamily="34" charset="0"/>
              </a:rPr>
              <a:t>Parasitose</a:t>
            </a:r>
          </a:p>
        </p:txBody>
      </p:sp>
      <p:sp>
        <p:nvSpPr>
          <p:cNvPr id="14" name="Rectangle 13"/>
          <p:cNvSpPr/>
          <p:nvPr/>
        </p:nvSpPr>
        <p:spPr>
          <a:xfrm>
            <a:off x="3635375"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-PARE :</a:t>
            </a:r>
          </a:p>
          <a:p>
            <a:pPr algn="ctr">
              <a:defRPr/>
            </a:pPr>
            <a:r>
              <a:rPr lang="fr-FR" b="1" dirty="0">
                <a:solidFill>
                  <a:schemeClr val="tx1"/>
                </a:solidFill>
                <a:latin typeface="Arial Narrow" pitchFamily="34" charset="0"/>
              </a:rPr>
              <a:t>Qui enfante</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Primipare</a:t>
            </a:r>
          </a:p>
          <a:p>
            <a:pPr algn="ctr">
              <a:defRPr/>
            </a:pPr>
            <a:r>
              <a:rPr lang="fr-FR" dirty="0">
                <a:solidFill>
                  <a:schemeClr val="tx1"/>
                </a:solidFill>
                <a:latin typeface="Arial Narrow" pitchFamily="34" charset="0"/>
              </a:rPr>
              <a:t>Multipare</a:t>
            </a:r>
          </a:p>
        </p:txBody>
      </p:sp>
      <p:sp>
        <p:nvSpPr>
          <p:cNvPr id="16" name="Rectangle 15"/>
          <p:cNvSpPr/>
          <p:nvPr/>
        </p:nvSpPr>
        <p:spPr>
          <a:xfrm>
            <a:off x="6443663" y="4652963"/>
            <a:ext cx="2089150"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-PHOBE :</a:t>
            </a:r>
          </a:p>
          <a:p>
            <a:pPr algn="ctr">
              <a:defRPr/>
            </a:pPr>
            <a:r>
              <a:rPr lang="fr-FR" b="1" dirty="0">
                <a:solidFill>
                  <a:schemeClr val="tx1"/>
                </a:solidFill>
                <a:latin typeface="Arial Narrow" pitchFamily="34" charset="0"/>
              </a:rPr>
              <a:t>Qui à peur</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Agoraphobe</a:t>
            </a:r>
          </a:p>
          <a:p>
            <a:pPr algn="ctr">
              <a:defRPr/>
            </a:pPr>
            <a:r>
              <a:rPr lang="fr-FR" dirty="0">
                <a:solidFill>
                  <a:schemeClr val="tx1"/>
                </a:solidFill>
                <a:latin typeface="Arial Narrow" pitchFamily="34" charset="0"/>
              </a:rPr>
              <a:t>Claustrophobe</a:t>
            </a:r>
          </a:p>
        </p:txBody>
      </p:sp>
      <p:grpSp>
        <p:nvGrpSpPr>
          <p:cNvPr id="19471" name="Groupe 17"/>
          <p:cNvGrpSpPr>
            <a:grpSpLocks/>
          </p:cNvGrpSpPr>
          <p:nvPr/>
        </p:nvGrpSpPr>
        <p:grpSpPr bwMode="auto">
          <a:xfrm>
            <a:off x="342900" y="117475"/>
            <a:ext cx="8261350" cy="1573213"/>
            <a:chOff x="342398" y="118161"/>
            <a:chExt cx="8261852" cy="1573249"/>
          </a:xfrm>
        </p:grpSpPr>
        <p:sp>
          <p:nvSpPr>
            <p:cNvPr id="20" name="Rectangle à coins arrondis 19"/>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SUFFIXES</a:t>
              </a:r>
            </a:p>
          </p:txBody>
        </p:sp>
        <p:pic>
          <p:nvPicPr>
            <p:cNvPr id="19475" name="Image 20"/>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692275" y="3141663"/>
            <a:ext cx="5975350" cy="2016125"/>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20483" name="Image 2"/>
          <p:cNvPicPr>
            <a:picLocks noChangeAspect="1"/>
          </p:cNvPicPr>
          <p:nvPr/>
        </p:nvPicPr>
        <p:blipFill>
          <a:blip r:embed="rId2" cstate="print"/>
          <a:srcRect/>
          <a:stretch>
            <a:fillRect/>
          </a:stretch>
        </p:blipFill>
        <p:spPr bwMode="auto">
          <a:xfrm>
            <a:off x="2871788" y="981075"/>
            <a:ext cx="3400425" cy="3217863"/>
          </a:xfrm>
          <a:prstGeom prst="rect">
            <a:avLst/>
          </a:prstGeom>
          <a:noFill/>
          <a:ln w="9525">
            <a:noFill/>
            <a:miter lim="800000"/>
            <a:headEnd/>
            <a:tailEnd/>
          </a:ln>
        </p:spPr>
      </p:pic>
      <p:sp>
        <p:nvSpPr>
          <p:cNvPr id="4" name="Rectangle 3"/>
          <p:cNvSpPr/>
          <p:nvPr/>
        </p:nvSpPr>
        <p:spPr>
          <a:xfrm>
            <a:off x="2691107" y="3737273"/>
            <a:ext cx="376179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LES RACINES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857500" y="1700213"/>
            <a:ext cx="5857875" cy="3786187"/>
          </a:xfrm>
          <a:prstGeom prst="rect">
            <a:avLst/>
          </a:prstGeom>
          <a:noFill/>
          <a:ln w="9525">
            <a:noFill/>
            <a:miter lim="800000"/>
            <a:headEnd/>
            <a:tailEnd/>
          </a:ln>
        </p:spPr>
        <p:txBody>
          <a:bodyPr>
            <a:spAutoFit/>
          </a:bodyPr>
          <a:lstStyle/>
          <a:p>
            <a:pPr algn="just"/>
            <a:r>
              <a:rPr lang="fr-FR" sz="2000">
                <a:latin typeface="Arial Narrow" pitchFamily="34" charset="0"/>
              </a:rPr>
              <a:t>Les termes du vocabulaire médical sont composés de plusieurs éléments  appelés « </a:t>
            </a:r>
            <a:r>
              <a:rPr lang="fr-FR" sz="2000" b="1">
                <a:latin typeface="Arial Narrow" pitchFamily="34" charset="0"/>
              </a:rPr>
              <a:t>unités de sens »</a:t>
            </a:r>
            <a:r>
              <a:rPr lang="fr-FR" sz="2000">
                <a:latin typeface="Arial Narrow" pitchFamily="34" charset="0"/>
              </a:rPr>
              <a:t>. </a:t>
            </a:r>
          </a:p>
          <a:p>
            <a:pPr algn="just"/>
            <a:endParaRPr lang="fr-FR" sz="2000">
              <a:latin typeface="Arial Narrow" pitchFamily="34" charset="0"/>
            </a:endParaRPr>
          </a:p>
          <a:p>
            <a:pPr algn="just"/>
            <a:r>
              <a:rPr lang="fr-FR" sz="2000">
                <a:latin typeface="Arial Narrow" pitchFamily="34" charset="0"/>
              </a:rPr>
              <a:t>Les unités de sens regroupent les </a:t>
            </a:r>
            <a:r>
              <a:rPr lang="fr-FR" sz="2000" b="1">
                <a:latin typeface="Arial Narrow" pitchFamily="34" charset="0"/>
              </a:rPr>
              <a:t>préfixes</a:t>
            </a:r>
            <a:r>
              <a:rPr lang="fr-FR" sz="2000">
                <a:latin typeface="Arial Narrow" pitchFamily="34" charset="0"/>
              </a:rPr>
              <a:t>, les </a:t>
            </a:r>
            <a:r>
              <a:rPr lang="fr-FR" sz="2000" b="1">
                <a:latin typeface="Arial Narrow" pitchFamily="34" charset="0"/>
              </a:rPr>
              <a:t>racines </a:t>
            </a:r>
            <a:r>
              <a:rPr lang="fr-FR" sz="2000">
                <a:latin typeface="Arial Narrow" pitchFamily="34" charset="0"/>
              </a:rPr>
              <a:t>(ou radicaux) et les </a:t>
            </a:r>
            <a:r>
              <a:rPr lang="fr-FR" sz="2000" b="1">
                <a:latin typeface="Arial Narrow" pitchFamily="34" charset="0"/>
              </a:rPr>
              <a:t>suffixes</a:t>
            </a:r>
            <a:r>
              <a:rPr lang="fr-FR" sz="2000">
                <a:latin typeface="Arial Narrow" pitchFamily="34" charset="0"/>
              </a:rPr>
              <a:t>.</a:t>
            </a:r>
          </a:p>
          <a:p>
            <a:pPr algn="just"/>
            <a:endParaRPr lang="fr-FR" sz="2000">
              <a:latin typeface="Arial Narrow" pitchFamily="34" charset="0"/>
            </a:endParaRPr>
          </a:p>
          <a:p>
            <a:pPr algn="just"/>
            <a:r>
              <a:rPr lang="fr-FR" sz="2000">
                <a:latin typeface="Arial Narrow" pitchFamily="34" charset="0"/>
              </a:rPr>
              <a:t>La plupart de termes médicaux ont une origine latine ou grecque. </a:t>
            </a:r>
          </a:p>
          <a:p>
            <a:pPr algn="just"/>
            <a:r>
              <a:rPr lang="fr-FR" sz="2000">
                <a:latin typeface="Arial Narrow" pitchFamily="34" charset="0"/>
              </a:rPr>
              <a:t>Les autres tirent leur origine de termes européens (anglais, allemand, espagnol…) ou orientaux (arabe, perse…).</a:t>
            </a:r>
          </a:p>
          <a:p>
            <a:pPr algn="just"/>
            <a:endParaRPr lang="fr-FR" sz="2000">
              <a:latin typeface="Arial Narrow" pitchFamily="34" charset="0"/>
            </a:endParaRPr>
          </a:p>
          <a:p>
            <a:pPr algn="just"/>
            <a:r>
              <a:rPr lang="fr-FR" sz="2000">
                <a:latin typeface="Arial Narrow" pitchFamily="34" charset="0"/>
              </a:rPr>
              <a:t>Le vocabulaire médical comprend environ 15000 mots.</a:t>
            </a:r>
          </a:p>
        </p:txBody>
      </p:sp>
      <p:pic>
        <p:nvPicPr>
          <p:cNvPr id="3075" name="Image 3" descr="Fotolia_6279671_XS.jpg"/>
          <p:cNvPicPr>
            <a:picLocks noChangeAspect="1"/>
          </p:cNvPicPr>
          <p:nvPr/>
        </p:nvPicPr>
        <p:blipFill>
          <a:blip r:embed="rId3" cstate="print"/>
          <a:srcRect l="9818" r="22417"/>
          <a:stretch>
            <a:fillRect/>
          </a:stretch>
        </p:blipFill>
        <p:spPr bwMode="auto">
          <a:xfrm>
            <a:off x="539750" y="2095500"/>
            <a:ext cx="1828800" cy="2995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231775" y="2084388"/>
            <a:ext cx="8732838" cy="1323975"/>
          </a:xfrm>
          <a:prstGeom prst="rect">
            <a:avLst/>
          </a:prstGeom>
          <a:noFill/>
          <a:ln w="9525">
            <a:noFill/>
            <a:miter lim="800000"/>
            <a:headEnd/>
            <a:tailEnd/>
          </a:ln>
        </p:spPr>
        <p:txBody>
          <a:bodyPr>
            <a:spAutoFit/>
          </a:bodyPr>
          <a:lstStyle/>
          <a:p>
            <a:pPr algn="just"/>
            <a:r>
              <a:rPr lang="fr-FR" sz="2000">
                <a:latin typeface="Arial Narrow" pitchFamily="34" charset="0"/>
              </a:rPr>
              <a:t>La racine est un élément invariable et indépendant des préfixes et des suffixes, avec lesquels il s’associe pour former un mot nouveau.</a:t>
            </a:r>
          </a:p>
          <a:p>
            <a:pPr algn="just"/>
            <a:r>
              <a:rPr lang="fr-FR" sz="2000">
                <a:latin typeface="Arial Narrow" pitchFamily="34" charset="0"/>
              </a:rPr>
              <a:t>Prenons la racine card(-), en rapport avec le cœur qui peut être décliné dans les termes médicaux suivants :</a:t>
            </a:r>
          </a:p>
        </p:txBody>
      </p:sp>
      <p:sp>
        <p:nvSpPr>
          <p:cNvPr id="6" name="Rectangle 5"/>
          <p:cNvSpPr/>
          <p:nvPr/>
        </p:nvSpPr>
        <p:spPr>
          <a:xfrm>
            <a:off x="395288" y="4508500"/>
            <a:ext cx="2089150"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latin typeface="Arial Narrow" pitchFamily="34" charset="0"/>
              </a:rPr>
              <a:t>Card</a:t>
            </a:r>
            <a:r>
              <a:rPr lang="fr-FR" b="1" dirty="0">
                <a:latin typeface="Arial Narrow" pitchFamily="34" charset="0"/>
              </a:rPr>
              <a:t>(-) : </a:t>
            </a:r>
            <a:r>
              <a:rPr lang="fr-FR" b="1" dirty="0" err="1">
                <a:latin typeface="Arial Narrow" pitchFamily="34" charset="0"/>
              </a:rPr>
              <a:t>Coeur</a:t>
            </a:r>
            <a:endParaRPr lang="fr-FR" b="1" dirty="0">
              <a:latin typeface="Arial Narrow" pitchFamily="34" charset="0"/>
            </a:endParaRPr>
          </a:p>
          <a:p>
            <a:pPr algn="ctr">
              <a:defRPr/>
            </a:pPr>
            <a:r>
              <a:rPr lang="fr-FR" b="1" dirty="0">
                <a:latin typeface="Arial Narrow" pitchFamily="34" charset="0"/>
              </a:rPr>
              <a:t>Racine</a:t>
            </a:r>
          </a:p>
        </p:txBody>
      </p:sp>
      <p:sp>
        <p:nvSpPr>
          <p:cNvPr id="7" name="Rectangle 6"/>
          <p:cNvSpPr/>
          <p:nvPr/>
        </p:nvSpPr>
        <p:spPr>
          <a:xfrm>
            <a:off x="2484438" y="4508500"/>
            <a:ext cx="2087562" cy="100806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a:t>
            </a:r>
            <a:r>
              <a:rPr lang="fr-FR" b="1" dirty="0" err="1">
                <a:solidFill>
                  <a:schemeClr val="tx1"/>
                </a:solidFill>
                <a:latin typeface="Arial Narrow" pitchFamily="34" charset="0"/>
              </a:rPr>
              <a:t>logie</a:t>
            </a:r>
            <a:r>
              <a:rPr lang="fr-FR" b="1" dirty="0">
                <a:solidFill>
                  <a:schemeClr val="tx1"/>
                </a:solidFill>
                <a:latin typeface="Arial Narrow" pitchFamily="34" charset="0"/>
              </a:rPr>
              <a:t> : étude</a:t>
            </a:r>
          </a:p>
          <a:p>
            <a:pPr algn="ctr">
              <a:defRPr/>
            </a:pPr>
            <a:r>
              <a:rPr lang="fr-FR" b="1" dirty="0">
                <a:solidFill>
                  <a:schemeClr val="tx1"/>
                </a:solidFill>
                <a:latin typeface="Arial Narrow" pitchFamily="34" charset="0"/>
              </a:rPr>
              <a:t>Suffixe</a:t>
            </a:r>
          </a:p>
        </p:txBody>
      </p:sp>
      <p:sp>
        <p:nvSpPr>
          <p:cNvPr id="8" name="Carré corné 7"/>
          <p:cNvSpPr/>
          <p:nvPr/>
        </p:nvSpPr>
        <p:spPr>
          <a:xfrm>
            <a:off x="1116013" y="5661025"/>
            <a:ext cx="2808287" cy="792163"/>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Etude des maladies cardiaques</a:t>
            </a:r>
          </a:p>
        </p:txBody>
      </p:sp>
      <p:sp>
        <p:nvSpPr>
          <p:cNvPr id="9" name="Rectangle 8"/>
          <p:cNvSpPr/>
          <p:nvPr/>
        </p:nvSpPr>
        <p:spPr>
          <a:xfrm>
            <a:off x="4787900" y="4508500"/>
            <a:ext cx="2087563" cy="1008063"/>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latin typeface="Arial Narrow" pitchFamily="34" charset="0"/>
              </a:rPr>
              <a:t>Tachy</a:t>
            </a:r>
            <a:r>
              <a:rPr lang="fr-FR" b="1" dirty="0">
                <a:latin typeface="Arial Narrow" pitchFamily="34" charset="0"/>
              </a:rPr>
              <a:t>- : Accélération</a:t>
            </a:r>
          </a:p>
          <a:p>
            <a:pPr algn="ctr">
              <a:defRPr/>
            </a:pPr>
            <a:r>
              <a:rPr lang="fr-FR" b="1" dirty="0">
                <a:latin typeface="Arial Narrow" pitchFamily="34" charset="0"/>
              </a:rPr>
              <a:t>Préfixe</a:t>
            </a:r>
          </a:p>
        </p:txBody>
      </p:sp>
      <p:sp>
        <p:nvSpPr>
          <p:cNvPr id="10" name="Rectangle 9"/>
          <p:cNvSpPr/>
          <p:nvPr/>
        </p:nvSpPr>
        <p:spPr>
          <a:xfrm>
            <a:off x="6875463" y="4508500"/>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solidFill>
                  <a:schemeClr val="bg1"/>
                </a:solidFill>
                <a:latin typeface="Arial Narrow" pitchFamily="34" charset="0"/>
              </a:rPr>
              <a:t>Card</a:t>
            </a:r>
            <a:r>
              <a:rPr lang="fr-FR" b="1" dirty="0">
                <a:solidFill>
                  <a:schemeClr val="bg1"/>
                </a:solidFill>
                <a:latin typeface="Arial Narrow" pitchFamily="34" charset="0"/>
              </a:rPr>
              <a:t>(</a:t>
            </a:r>
            <a:r>
              <a:rPr lang="fr-FR" b="1" dirty="0" err="1">
                <a:solidFill>
                  <a:schemeClr val="bg1"/>
                </a:solidFill>
                <a:latin typeface="Arial Narrow" pitchFamily="34" charset="0"/>
              </a:rPr>
              <a:t>ie</a:t>
            </a:r>
            <a:r>
              <a:rPr lang="fr-FR" b="1" dirty="0">
                <a:solidFill>
                  <a:schemeClr val="bg1"/>
                </a:solidFill>
                <a:latin typeface="Arial Narrow" pitchFamily="34" charset="0"/>
              </a:rPr>
              <a:t>) : Cœur</a:t>
            </a:r>
          </a:p>
          <a:p>
            <a:pPr algn="ctr">
              <a:defRPr/>
            </a:pPr>
            <a:r>
              <a:rPr lang="fr-FR" b="1" dirty="0">
                <a:solidFill>
                  <a:schemeClr val="bg1"/>
                </a:solidFill>
                <a:latin typeface="Arial Narrow" pitchFamily="34" charset="0"/>
              </a:rPr>
              <a:t>Racine</a:t>
            </a:r>
          </a:p>
        </p:txBody>
      </p:sp>
      <p:sp>
        <p:nvSpPr>
          <p:cNvPr id="11" name="Carré corné 10"/>
          <p:cNvSpPr/>
          <p:nvPr/>
        </p:nvSpPr>
        <p:spPr>
          <a:xfrm>
            <a:off x="5508625" y="5661025"/>
            <a:ext cx="2808288" cy="792163"/>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Accélération du rythme cardiaque</a:t>
            </a:r>
          </a:p>
        </p:txBody>
      </p:sp>
      <p:grpSp>
        <p:nvGrpSpPr>
          <p:cNvPr id="21513" name="Groupe 11"/>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RACINES OU RADICAUX</a:t>
              </a:r>
            </a:p>
          </p:txBody>
        </p:sp>
        <p:pic>
          <p:nvPicPr>
            <p:cNvPr id="21519"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
        <p:nvSpPr>
          <p:cNvPr id="12" name="Rectangle 11"/>
          <p:cNvSpPr/>
          <p:nvPr/>
        </p:nvSpPr>
        <p:spPr>
          <a:xfrm>
            <a:off x="1476375" y="3933825"/>
            <a:ext cx="2087563"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CARDIOLOGIE</a:t>
            </a:r>
          </a:p>
        </p:txBody>
      </p:sp>
      <p:sp>
        <p:nvSpPr>
          <p:cNvPr id="14" name="Rectangle 13"/>
          <p:cNvSpPr/>
          <p:nvPr/>
        </p:nvSpPr>
        <p:spPr>
          <a:xfrm>
            <a:off x="5868988" y="3933825"/>
            <a:ext cx="2087562"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TACHYCARDIE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Right)">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p:tgtEl>
                                          <p:spTgt spid="12"/>
                                        </p:tgtEl>
                                        <p:attrNameLst>
                                          <p:attrName>ppt_y</p:attrName>
                                        </p:attrNameLst>
                                      </p:cBhvr>
                                      <p:tavLst>
                                        <p:tav tm="0">
                                          <p:val>
                                            <p:strVal val="#ppt_y+#ppt_h*1.125000"/>
                                          </p:val>
                                        </p:tav>
                                        <p:tav tm="100000">
                                          <p:val>
                                            <p:strVal val="#ppt_y"/>
                                          </p:val>
                                        </p:tav>
                                      </p:tavLst>
                                    </p:anim>
                                    <p:animEffect transition="in" filter="wipe(up)">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Top)">
                                      <p:cBhvr>
                                        <p:cTn id="23"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lide(fromRigh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1000"/>
                                        <p:tgtEl>
                                          <p:spTgt spid="14"/>
                                        </p:tgtEl>
                                        <p:attrNameLst>
                                          <p:attrName>ppt_y</p:attrName>
                                        </p:attrNameLst>
                                      </p:cBhvr>
                                      <p:tavLst>
                                        <p:tav tm="0">
                                          <p:val>
                                            <p:strVal val="#ppt_y+#ppt_h*1.125000"/>
                                          </p:val>
                                        </p:tav>
                                        <p:tav tm="100000">
                                          <p:val>
                                            <p:strVal val="#ppt_y"/>
                                          </p:val>
                                        </p:tav>
                                      </p:tavLst>
                                    </p:anim>
                                    <p:animEffect transition="in" filter="wipe(up)">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lide(fromTop)">
                                      <p:cBhvr>
                                        <p:cTn id="44"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188"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BRACH(-):</a:t>
            </a:r>
          </a:p>
        </p:txBody>
      </p:sp>
      <p:sp>
        <p:nvSpPr>
          <p:cNvPr id="6" name="Carré corné 5"/>
          <p:cNvSpPr/>
          <p:nvPr/>
        </p:nvSpPr>
        <p:spPr>
          <a:xfrm>
            <a:off x="827088"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BRAS</a:t>
            </a:r>
          </a:p>
        </p:txBody>
      </p:sp>
      <p:sp>
        <p:nvSpPr>
          <p:cNvPr id="7" name="Rectangle 6"/>
          <p:cNvSpPr/>
          <p:nvPr/>
        </p:nvSpPr>
        <p:spPr>
          <a:xfrm>
            <a:off x="3635375"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STOM(-)</a:t>
            </a:r>
          </a:p>
        </p:txBody>
      </p:sp>
      <p:sp>
        <p:nvSpPr>
          <p:cNvPr id="8" name="Carré corné 7"/>
          <p:cNvSpPr/>
          <p:nvPr/>
        </p:nvSpPr>
        <p:spPr>
          <a:xfrm>
            <a:off x="3851275"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BOUCHE</a:t>
            </a:r>
          </a:p>
        </p:txBody>
      </p:sp>
      <p:sp>
        <p:nvSpPr>
          <p:cNvPr id="9" name="Rectangle 8"/>
          <p:cNvSpPr/>
          <p:nvPr/>
        </p:nvSpPr>
        <p:spPr>
          <a:xfrm>
            <a:off x="6443663"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SCAPUL(-)</a:t>
            </a:r>
          </a:p>
        </p:txBody>
      </p:sp>
      <p:sp>
        <p:nvSpPr>
          <p:cNvPr id="10" name="Carré corné 9"/>
          <p:cNvSpPr/>
          <p:nvPr/>
        </p:nvSpPr>
        <p:spPr>
          <a:xfrm>
            <a:off x="6659563"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EPAULE</a:t>
            </a:r>
          </a:p>
        </p:txBody>
      </p:sp>
      <p:sp>
        <p:nvSpPr>
          <p:cNvPr id="11" name="Rectangle 10"/>
          <p:cNvSpPr/>
          <p:nvPr/>
        </p:nvSpPr>
        <p:spPr>
          <a:xfrm>
            <a:off x="611188"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LAPAR(-) :</a:t>
            </a:r>
          </a:p>
        </p:txBody>
      </p:sp>
      <p:sp>
        <p:nvSpPr>
          <p:cNvPr id="12" name="Carré corné 11"/>
          <p:cNvSpPr/>
          <p:nvPr/>
        </p:nvSpPr>
        <p:spPr>
          <a:xfrm>
            <a:off x="827088"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ABDOMEN</a:t>
            </a:r>
          </a:p>
        </p:txBody>
      </p:sp>
      <p:sp>
        <p:nvSpPr>
          <p:cNvPr id="13" name="Rectangle 12"/>
          <p:cNvSpPr/>
          <p:nvPr/>
        </p:nvSpPr>
        <p:spPr>
          <a:xfrm>
            <a:off x="3635375"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HÉPAT(-) :</a:t>
            </a:r>
          </a:p>
        </p:txBody>
      </p:sp>
      <p:sp>
        <p:nvSpPr>
          <p:cNvPr id="14" name="Carré corné 13"/>
          <p:cNvSpPr/>
          <p:nvPr/>
        </p:nvSpPr>
        <p:spPr>
          <a:xfrm>
            <a:off x="3851275"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FOIE</a:t>
            </a:r>
          </a:p>
        </p:txBody>
      </p:sp>
      <p:sp>
        <p:nvSpPr>
          <p:cNvPr id="15" name="Rectangle 14"/>
          <p:cNvSpPr/>
          <p:nvPr/>
        </p:nvSpPr>
        <p:spPr>
          <a:xfrm>
            <a:off x="6443663"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CÉPHAL(-) :</a:t>
            </a:r>
          </a:p>
        </p:txBody>
      </p:sp>
      <p:sp>
        <p:nvSpPr>
          <p:cNvPr id="16" name="Carré corné 15"/>
          <p:cNvSpPr/>
          <p:nvPr/>
        </p:nvSpPr>
        <p:spPr>
          <a:xfrm>
            <a:off x="6659563"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CRANE</a:t>
            </a:r>
          </a:p>
        </p:txBody>
      </p:sp>
      <p:grpSp>
        <p:nvGrpSpPr>
          <p:cNvPr id="22542" name="Groupe 16"/>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RACINES OU RADICAUX</a:t>
              </a:r>
            </a:p>
          </p:txBody>
        </p:sp>
        <p:pic>
          <p:nvPicPr>
            <p:cNvPr id="22546"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Top)">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Left)">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Top)">
                                      <p:cBhvr>
                                        <p:cTn id="2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lide(fromTop)">
                                      <p:cBhvr>
                                        <p:cTn id="3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Left)">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Top)">
                                      <p:cBhvr>
                                        <p:cTn id="4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lide(fromLeft)">
                                      <p:cBhvr>
                                        <p:cTn id="47" dur="500"/>
                                        <p:tgtEl>
                                          <p:spTgt spid="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lide(fromLeft)">
                                      <p:cBhvr>
                                        <p:cTn id="57" dur="50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lide(fromTop)">
                                      <p:cBhvr>
                                        <p:cTn id="6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188"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OT(-):</a:t>
            </a:r>
          </a:p>
        </p:txBody>
      </p:sp>
      <p:sp>
        <p:nvSpPr>
          <p:cNvPr id="6" name="Carré corné 5"/>
          <p:cNvSpPr/>
          <p:nvPr/>
        </p:nvSpPr>
        <p:spPr>
          <a:xfrm>
            <a:off x="827088"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OREILLE</a:t>
            </a:r>
          </a:p>
        </p:txBody>
      </p:sp>
      <p:sp>
        <p:nvSpPr>
          <p:cNvPr id="7" name="Rectangle 6"/>
          <p:cNvSpPr/>
          <p:nvPr/>
        </p:nvSpPr>
        <p:spPr>
          <a:xfrm>
            <a:off x="3635375"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CERVIC(-) :</a:t>
            </a:r>
          </a:p>
        </p:txBody>
      </p:sp>
      <p:sp>
        <p:nvSpPr>
          <p:cNvPr id="8" name="Carré corné 7"/>
          <p:cNvSpPr/>
          <p:nvPr/>
        </p:nvSpPr>
        <p:spPr>
          <a:xfrm>
            <a:off x="3851275"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COU</a:t>
            </a:r>
          </a:p>
        </p:txBody>
      </p:sp>
      <p:sp>
        <p:nvSpPr>
          <p:cNvPr id="9" name="Rectangle 8"/>
          <p:cNvSpPr/>
          <p:nvPr/>
        </p:nvSpPr>
        <p:spPr>
          <a:xfrm>
            <a:off x="6443663"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ENTÉR(-)</a:t>
            </a:r>
          </a:p>
        </p:txBody>
      </p:sp>
      <p:sp>
        <p:nvSpPr>
          <p:cNvPr id="10" name="Carré corné 9"/>
          <p:cNvSpPr/>
          <p:nvPr/>
        </p:nvSpPr>
        <p:spPr>
          <a:xfrm>
            <a:off x="6659563"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INTESTIN</a:t>
            </a:r>
          </a:p>
        </p:txBody>
      </p:sp>
      <p:sp>
        <p:nvSpPr>
          <p:cNvPr id="11" name="Rectangle 10"/>
          <p:cNvSpPr/>
          <p:nvPr/>
        </p:nvSpPr>
        <p:spPr>
          <a:xfrm>
            <a:off x="611188"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SPLÉN(-) :</a:t>
            </a:r>
          </a:p>
        </p:txBody>
      </p:sp>
      <p:sp>
        <p:nvSpPr>
          <p:cNvPr id="12" name="Carré corné 11"/>
          <p:cNvSpPr/>
          <p:nvPr/>
        </p:nvSpPr>
        <p:spPr>
          <a:xfrm>
            <a:off x="827088"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RATE</a:t>
            </a:r>
          </a:p>
        </p:txBody>
      </p:sp>
      <p:sp>
        <p:nvSpPr>
          <p:cNvPr id="13" name="Rectangle 12"/>
          <p:cNvSpPr/>
          <p:nvPr/>
        </p:nvSpPr>
        <p:spPr>
          <a:xfrm>
            <a:off x="3635375"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NÉPHR(-):</a:t>
            </a:r>
          </a:p>
        </p:txBody>
      </p:sp>
      <p:sp>
        <p:nvSpPr>
          <p:cNvPr id="14" name="Carré corné 13"/>
          <p:cNvSpPr/>
          <p:nvPr/>
        </p:nvSpPr>
        <p:spPr>
          <a:xfrm>
            <a:off x="3851275"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REIN</a:t>
            </a:r>
          </a:p>
        </p:txBody>
      </p:sp>
      <p:sp>
        <p:nvSpPr>
          <p:cNvPr id="15" name="Rectangle 14"/>
          <p:cNvSpPr/>
          <p:nvPr/>
        </p:nvSpPr>
        <p:spPr>
          <a:xfrm>
            <a:off x="6443663"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CYST(-) :</a:t>
            </a:r>
          </a:p>
        </p:txBody>
      </p:sp>
      <p:sp>
        <p:nvSpPr>
          <p:cNvPr id="16" name="Carré corné 15"/>
          <p:cNvSpPr/>
          <p:nvPr/>
        </p:nvSpPr>
        <p:spPr>
          <a:xfrm>
            <a:off x="6659563"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VESSIE</a:t>
            </a:r>
          </a:p>
        </p:txBody>
      </p:sp>
      <p:grpSp>
        <p:nvGrpSpPr>
          <p:cNvPr id="23566" name="Groupe 16"/>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RACINES OU RADICAUX</a:t>
              </a:r>
            </a:p>
          </p:txBody>
        </p:sp>
        <p:pic>
          <p:nvPicPr>
            <p:cNvPr id="23570"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Top)">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Left)">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Top)">
                                      <p:cBhvr>
                                        <p:cTn id="2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lide(fromTop)">
                                      <p:cBhvr>
                                        <p:cTn id="3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Left)">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Top)">
                                      <p:cBhvr>
                                        <p:cTn id="4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lide(fromLeft)">
                                      <p:cBhvr>
                                        <p:cTn id="47" dur="500"/>
                                        <p:tgtEl>
                                          <p:spTgt spid="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lide(fromLeft)">
                                      <p:cBhvr>
                                        <p:cTn id="57" dur="50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lide(fromTop)">
                                      <p:cBhvr>
                                        <p:cTn id="6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188"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COX(-):</a:t>
            </a:r>
          </a:p>
        </p:txBody>
      </p:sp>
      <p:sp>
        <p:nvSpPr>
          <p:cNvPr id="6" name="Carré corné 5"/>
          <p:cNvSpPr/>
          <p:nvPr/>
        </p:nvSpPr>
        <p:spPr>
          <a:xfrm>
            <a:off x="827088"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HANCHE</a:t>
            </a:r>
          </a:p>
        </p:txBody>
      </p:sp>
      <p:sp>
        <p:nvSpPr>
          <p:cNvPr id="7" name="Rectangle 6"/>
          <p:cNvSpPr/>
          <p:nvPr/>
        </p:nvSpPr>
        <p:spPr>
          <a:xfrm>
            <a:off x="3635375"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PELV(-) :</a:t>
            </a:r>
          </a:p>
        </p:txBody>
      </p:sp>
      <p:sp>
        <p:nvSpPr>
          <p:cNvPr id="8" name="Carré corné 7"/>
          <p:cNvSpPr/>
          <p:nvPr/>
        </p:nvSpPr>
        <p:spPr>
          <a:xfrm>
            <a:off x="3851275"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BASSIN</a:t>
            </a:r>
          </a:p>
        </p:txBody>
      </p:sp>
      <p:sp>
        <p:nvSpPr>
          <p:cNvPr id="9" name="Rectangle 8"/>
          <p:cNvSpPr/>
          <p:nvPr/>
        </p:nvSpPr>
        <p:spPr>
          <a:xfrm>
            <a:off x="6443663"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CRUR(-)</a:t>
            </a:r>
          </a:p>
        </p:txBody>
      </p:sp>
      <p:sp>
        <p:nvSpPr>
          <p:cNvPr id="10" name="Carré corné 9"/>
          <p:cNvSpPr/>
          <p:nvPr/>
        </p:nvSpPr>
        <p:spPr>
          <a:xfrm>
            <a:off x="6659563"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CUISSE</a:t>
            </a:r>
          </a:p>
        </p:txBody>
      </p:sp>
      <p:sp>
        <p:nvSpPr>
          <p:cNvPr id="11" name="Rectangle 10"/>
          <p:cNvSpPr/>
          <p:nvPr/>
        </p:nvSpPr>
        <p:spPr>
          <a:xfrm>
            <a:off x="611188"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DERM(-) :</a:t>
            </a:r>
          </a:p>
        </p:txBody>
      </p:sp>
      <p:sp>
        <p:nvSpPr>
          <p:cNvPr id="12" name="Carré corné 11"/>
          <p:cNvSpPr/>
          <p:nvPr/>
        </p:nvSpPr>
        <p:spPr>
          <a:xfrm>
            <a:off x="827088"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PEAU</a:t>
            </a:r>
          </a:p>
        </p:txBody>
      </p:sp>
      <p:sp>
        <p:nvSpPr>
          <p:cNvPr id="13" name="Rectangle 12"/>
          <p:cNvSpPr/>
          <p:nvPr/>
        </p:nvSpPr>
        <p:spPr>
          <a:xfrm>
            <a:off x="3635375"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HIST(-):</a:t>
            </a:r>
          </a:p>
        </p:txBody>
      </p:sp>
      <p:sp>
        <p:nvSpPr>
          <p:cNvPr id="14" name="Carré corné 13"/>
          <p:cNvSpPr/>
          <p:nvPr/>
        </p:nvSpPr>
        <p:spPr>
          <a:xfrm>
            <a:off x="3851275"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TISSUS</a:t>
            </a:r>
          </a:p>
        </p:txBody>
      </p:sp>
      <p:sp>
        <p:nvSpPr>
          <p:cNvPr id="15" name="Rectangle 14"/>
          <p:cNvSpPr/>
          <p:nvPr/>
        </p:nvSpPr>
        <p:spPr>
          <a:xfrm>
            <a:off x="6443663"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MY(O) :</a:t>
            </a:r>
          </a:p>
        </p:txBody>
      </p:sp>
      <p:sp>
        <p:nvSpPr>
          <p:cNvPr id="16" name="Carré corné 15"/>
          <p:cNvSpPr/>
          <p:nvPr/>
        </p:nvSpPr>
        <p:spPr>
          <a:xfrm>
            <a:off x="6659563"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MUSCLE</a:t>
            </a:r>
          </a:p>
        </p:txBody>
      </p:sp>
      <p:grpSp>
        <p:nvGrpSpPr>
          <p:cNvPr id="24590" name="Groupe 16"/>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RACINES OU RADICAUX</a:t>
              </a:r>
            </a:p>
          </p:txBody>
        </p:sp>
        <p:pic>
          <p:nvPicPr>
            <p:cNvPr id="24594"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Top)">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Left)">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Top)">
                                      <p:cBhvr>
                                        <p:cTn id="2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lide(fromTop)">
                                      <p:cBhvr>
                                        <p:cTn id="3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Left)">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Top)">
                                      <p:cBhvr>
                                        <p:cTn id="4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lide(fromLeft)">
                                      <p:cBhvr>
                                        <p:cTn id="47" dur="500"/>
                                        <p:tgtEl>
                                          <p:spTgt spid="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lide(fromLeft)">
                                      <p:cBhvr>
                                        <p:cTn id="57" dur="50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lide(fromTop)">
                                      <p:cBhvr>
                                        <p:cTn id="6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188"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GASTR(-):</a:t>
            </a:r>
          </a:p>
        </p:txBody>
      </p:sp>
      <p:sp>
        <p:nvSpPr>
          <p:cNvPr id="3" name="Carré corné 2"/>
          <p:cNvSpPr/>
          <p:nvPr/>
        </p:nvSpPr>
        <p:spPr>
          <a:xfrm>
            <a:off x="827088"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ESTOMAC</a:t>
            </a:r>
          </a:p>
        </p:txBody>
      </p:sp>
      <p:sp>
        <p:nvSpPr>
          <p:cNvPr id="4" name="Rectangle 3"/>
          <p:cNvSpPr/>
          <p:nvPr/>
        </p:nvSpPr>
        <p:spPr>
          <a:xfrm>
            <a:off x="3635375"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OPHTALM(-) :</a:t>
            </a:r>
          </a:p>
        </p:txBody>
      </p:sp>
      <p:sp>
        <p:nvSpPr>
          <p:cNvPr id="5" name="Carré corné 4"/>
          <p:cNvSpPr/>
          <p:nvPr/>
        </p:nvSpPr>
        <p:spPr>
          <a:xfrm>
            <a:off x="3851275"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OEIL</a:t>
            </a:r>
          </a:p>
        </p:txBody>
      </p:sp>
      <p:sp>
        <p:nvSpPr>
          <p:cNvPr id="6" name="Rectangle 5"/>
          <p:cNvSpPr/>
          <p:nvPr/>
        </p:nvSpPr>
        <p:spPr>
          <a:xfrm>
            <a:off x="6443663" y="2276475"/>
            <a:ext cx="2089150" cy="1008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RHIN(-)</a:t>
            </a:r>
          </a:p>
        </p:txBody>
      </p:sp>
      <p:sp>
        <p:nvSpPr>
          <p:cNvPr id="7" name="Carré corné 6"/>
          <p:cNvSpPr/>
          <p:nvPr/>
        </p:nvSpPr>
        <p:spPr>
          <a:xfrm>
            <a:off x="6659563" y="3284538"/>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NEZ</a:t>
            </a:r>
          </a:p>
        </p:txBody>
      </p:sp>
      <p:sp>
        <p:nvSpPr>
          <p:cNvPr id="8" name="Rectangle 7"/>
          <p:cNvSpPr/>
          <p:nvPr/>
        </p:nvSpPr>
        <p:spPr>
          <a:xfrm>
            <a:off x="611188"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PULM(-) :</a:t>
            </a:r>
          </a:p>
        </p:txBody>
      </p:sp>
      <p:sp>
        <p:nvSpPr>
          <p:cNvPr id="9" name="Carré corné 8"/>
          <p:cNvSpPr/>
          <p:nvPr/>
        </p:nvSpPr>
        <p:spPr>
          <a:xfrm>
            <a:off x="827088"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POUMON</a:t>
            </a:r>
          </a:p>
        </p:txBody>
      </p:sp>
      <p:sp>
        <p:nvSpPr>
          <p:cNvPr id="10" name="Rectangle 9"/>
          <p:cNvSpPr/>
          <p:nvPr/>
        </p:nvSpPr>
        <p:spPr>
          <a:xfrm>
            <a:off x="3635375"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COL(-):</a:t>
            </a:r>
          </a:p>
        </p:txBody>
      </p:sp>
      <p:sp>
        <p:nvSpPr>
          <p:cNvPr id="11" name="Carré corné 10"/>
          <p:cNvSpPr/>
          <p:nvPr/>
        </p:nvSpPr>
        <p:spPr>
          <a:xfrm>
            <a:off x="3851275"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COLON</a:t>
            </a:r>
          </a:p>
        </p:txBody>
      </p:sp>
      <p:sp>
        <p:nvSpPr>
          <p:cNvPr id="12" name="Rectangle 11"/>
          <p:cNvSpPr/>
          <p:nvPr/>
        </p:nvSpPr>
        <p:spPr>
          <a:xfrm>
            <a:off x="6443663" y="4221163"/>
            <a:ext cx="2089150" cy="100806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bg1"/>
                </a:solidFill>
                <a:latin typeface="Arial Narrow" pitchFamily="34" charset="0"/>
              </a:rPr>
              <a:t>GON(-)</a:t>
            </a:r>
          </a:p>
        </p:txBody>
      </p:sp>
      <p:sp>
        <p:nvSpPr>
          <p:cNvPr id="13" name="Carré corné 12"/>
          <p:cNvSpPr/>
          <p:nvPr/>
        </p:nvSpPr>
        <p:spPr>
          <a:xfrm>
            <a:off x="6659563" y="52292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GENOU</a:t>
            </a:r>
          </a:p>
        </p:txBody>
      </p:sp>
      <p:grpSp>
        <p:nvGrpSpPr>
          <p:cNvPr id="25614" name="Groupe 16"/>
          <p:cNvGrpSpPr>
            <a:grpSpLocks/>
          </p:cNvGrpSpPr>
          <p:nvPr/>
        </p:nvGrpSpPr>
        <p:grpSpPr bwMode="auto">
          <a:xfrm>
            <a:off x="342900" y="117475"/>
            <a:ext cx="8261350" cy="1573213"/>
            <a:chOff x="342398" y="118161"/>
            <a:chExt cx="8261852" cy="1573249"/>
          </a:xfrm>
        </p:grpSpPr>
        <p:sp>
          <p:nvSpPr>
            <p:cNvPr id="18" name="Rectangle à coins arrondis 17"/>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RACINES OU RADICAUX</a:t>
              </a:r>
            </a:p>
          </p:txBody>
        </p:sp>
        <p:pic>
          <p:nvPicPr>
            <p:cNvPr id="25618" name="Image 18"/>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Top)">
                                      <p:cBhvr>
                                        <p:cTn id="12"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Top)">
                                      <p:cBhvr>
                                        <p:cTn id="2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lide(fromLeft)">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Top)">
                                      <p:cBhvr>
                                        <p:cTn id="3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lide(fromLeft)">
                                      <p:cBhvr>
                                        <p:cTn id="37" dur="500"/>
                                        <p:tgtEl>
                                          <p:spTgt spid="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Top)">
                                      <p:cBhvr>
                                        <p:cTn id="4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slide(fromLeft)">
                                      <p:cBhvr>
                                        <p:cTn id="47" dur="50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slide(fromTop)">
                                      <p:cBhvr>
                                        <p:cTn id="5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slide(fromLeft)">
                                      <p:cBhvr>
                                        <p:cTn id="57" dur="500"/>
                                        <p:tgtEl>
                                          <p:spTgt spid="1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slide(fromTop)">
                                      <p:cBhvr>
                                        <p:cTn id="6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403350" y="3141663"/>
            <a:ext cx="6264275" cy="251936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26627" name="Image 2"/>
          <p:cNvPicPr>
            <a:picLocks noChangeAspect="1"/>
          </p:cNvPicPr>
          <p:nvPr/>
        </p:nvPicPr>
        <p:blipFill>
          <a:blip r:embed="rId2" cstate="print"/>
          <a:srcRect/>
          <a:stretch>
            <a:fillRect/>
          </a:stretch>
        </p:blipFill>
        <p:spPr bwMode="auto">
          <a:xfrm>
            <a:off x="2871788" y="981075"/>
            <a:ext cx="3400425" cy="3217863"/>
          </a:xfrm>
          <a:prstGeom prst="rect">
            <a:avLst/>
          </a:prstGeom>
          <a:noFill/>
          <a:ln w="9525">
            <a:noFill/>
            <a:miter lim="800000"/>
            <a:headEnd/>
            <a:tailEnd/>
          </a:ln>
        </p:spPr>
      </p:pic>
      <p:sp>
        <p:nvSpPr>
          <p:cNvPr id="4" name="Rectangle 3"/>
          <p:cNvSpPr/>
          <p:nvPr/>
        </p:nvSpPr>
        <p:spPr>
          <a:xfrm>
            <a:off x="1859313" y="3573016"/>
            <a:ext cx="5425396"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EXERCICES</a:t>
            </a:r>
          </a:p>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D’APPRENTISSAGE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428625" y="2011363"/>
            <a:ext cx="8143875" cy="708025"/>
          </a:xfrm>
          <a:prstGeom prst="rect">
            <a:avLst/>
          </a:prstGeom>
          <a:noFill/>
          <a:ln w="9525">
            <a:noFill/>
            <a:miter lim="800000"/>
            <a:headEnd/>
            <a:tailEnd/>
          </a:ln>
        </p:spPr>
        <p:txBody>
          <a:bodyPr>
            <a:spAutoFit/>
          </a:bodyPr>
          <a:lstStyle/>
          <a:p>
            <a:r>
              <a:rPr lang="fr-FR" sz="2000">
                <a:latin typeface="Arial Narrow" pitchFamily="34" charset="0"/>
              </a:rPr>
              <a:t>Chaque fois que cela sera possible, essayez de découper les termes médicaux, en unités de sens  comme dans l’exemple suivant :</a:t>
            </a:r>
          </a:p>
        </p:txBody>
      </p:sp>
      <p:sp>
        <p:nvSpPr>
          <p:cNvPr id="6" name="Rectangle à coins arrondis 5"/>
          <p:cNvSpPr/>
          <p:nvPr/>
        </p:nvSpPr>
        <p:spPr>
          <a:xfrm>
            <a:off x="1547813" y="3140968"/>
            <a:ext cx="6408737" cy="1008311"/>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POLYNÉVRITE</a:t>
            </a:r>
          </a:p>
        </p:txBody>
      </p:sp>
      <p:sp>
        <p:nvSpPr>
          <p:cNvPr id="7" name="Carré corné 6"/>
          <p:cNvSpPr/>
          <p:nvPr/>
        </p:nvSpPr>
        <p:spPr>
          <a:xfrm>
            <a:off x="1979613" y="4292600"/>
            <a:ext cx="1728787"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POLY- : Préfixe</a:t>
            </a:r>
          </a:p>
          <a:p>
            <a:pPr algn="ctr">
              <a:defRPr/>
            </a:pPr>
            <a:r>
              <a:rPr lang="fr-FR" dirty="0">
                <a:solidFill>
                  <a:schemeClr val="bg1"/>
                </a:solidFill>
              </a:rPr>
              <a:t>Plusieurs</a:t>
            </a:r>
          </a:p>
        </p:txBody>
      </p:sp>
      <p:sp>
        <p:nvSpPr>
          <p:cNvPr id="8" name="Carré corné 7"/>
          <p:cNvSpPr/>
          <p:nvPr/>
        </p:nvSpPr>
        <p:spPr>
          <a:xfrm>
            <a:off x="3924300" y="4292600"/>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NEVR- : Racine</a:t>
            </a:r>
          </a:p>
          <a:p>
            <a:pPr algn="ctr">
              <a:defRPr/>
            </a:pPr>
            <a:r>
              <a:rPr lang="fr-FR" dirty="0">
                <a:solidFill>
                  <a:schemeClr val="bg1"/>
                </a:solidFill>
              </a:rPr>
              <a:t>Nerfs</a:t>
            </a:r>
          </a:p>
        </p:txBody>
      </p:sp>
      <p:sp>
        <p:nvSpPr>
          <p:cNvPr id="9" name="Carré corné 8"/>
          <p:cNvSpPr/>
          <p:nvPr/>
        </p:nvSpPr>
        <p:spPr>
          <a:xfrm>
            <a:off x="5867400" y="4292600"/>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-ITE: Suffixe</a:t>
            </a:r>
          </a:p>
          <a:p>
            <a:pPr algn="ctr">
              <a:defRPr/>
            </a:pPr>
            <a:r>
              <a:rPr lang="fr-FR" dirty="0">
                <a:solidFill>
                  <a:schemeClr val="tx1"/>
                </a:solidFill>
              </a:rPr>
              <a:t>Inflammation</a:t>
            </a:r>
          </a:p>
        </p:txBody>
      </p:sp>
      <p:sp>
        <p:nvSpPr>
          <p:cNvPr id="10" name="Rectangle à coins arrondis 9"/>
          <p:cNvSpPr/>
          <p:nvPr/>
        </p:nvSpPr>
        <p:spPr>
          <a:xfrm>
            <a:off x="1476375" y="5445125"/>
            <a:ext cx="6408738" cy="8636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POLYNÉVRITE : Inflammation de plusieurs nerfs</a:t>
            </a:r>
          </a:p>
        </p:txBody>
      </p:sp>
      <p:grpSp>
        <p:nvGrpSpPr>
          <p:cNvPr id="27658" name="Groupe 10"/>
          <p:cNvGrpSpPr>
            <a:grpSpLocks/>
          </p:cNvGrpSpPr>
          <p:nvPr/>
        </p:nvGrpSpPr>
        <p:grpSpPr bwMode="auto">
          <a:xfrm>
            <a:off x="342900" y="117475"/>
            <a:ext cx="8261350" cy="1573213"/>
            <a:chOff x="342398" y="118161"/>
            <a:chExt cx="8261852" cy="1573249"/>
          </a:xfrm>
        </p:grpSpPr>
        <p:sp>
          <p:nvSpPr>
            <p:cNvPr id="12" name="Rectangle à coins arrondis 11"/>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27662" name="Image 12"/>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428625" y="1876425"/>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6" name="Rectangle à coins arrondis 5"/>
          <p:cNvSpPr/>
          <p:nvPr/>
        </p:nvSpPr>
        <p:spPr>
          <a:xfrm>
            <a:off x="1547813" y="2565401"/>
            <a:ext cx="6408737" cy="107962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THROMBOCYTOPÉNIE</a:t>
            </a:r>
          </a:p>
        </p:txBody>
      </p:sp>
      <p:sp>
        <p:nvSpPr>
          <p:cNvPr id="7" name="Carré corné 6"/>
          <p:cNvSpPr/>
          <p:nvPr/>
        </p:nvSpPr>
        <p:spPr>
          <a:xfrm>
            <a:off x="1979613" y="3789363"/>
            <a:ext cx="1728787"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THROMBO : </a:t>
            </a:r>
          </a:p>
          <a:p>
            <a:pPr algn="ctr">
              <a:defRPr/>
            </a:pPr>
            <a:r>
              <a:rPr lang="fr-FR" dirty="0">
                <a:solidFill>
                  <a:schemeClr val="bg1"/>
                </a:solidFill>
              </a:rPr>
              <a:t>Caillot</a:t>
            </a:r>
          </a:p>
        </p:txBody>
      </p:sp>
      <p:sp>
        <p:nvSpPr>
          <p:cNvPr id="8" name="Carré corné 7"/>
          <p:cNvSpPr/>
          <p:nvPr/>
        </p:nvSpPr>
        <p:spPr>
          <a:xfrm>
            <a:off x="3924300" y="3789363"/>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CYT(O) :</a:t>
            </a:r>
          </a:p>
          <a:p>
            <a:pPr algn="ctr">
              <a:defRPr/>
            </a:pPr>
            <a:r>
              <a:rPr lang="fr-FR" dirty="0">
                <a:solidFill>
                  <a:schemeClr val="bg1"/>
                </a:solidFill>
              </a:rPr>
              <a:t>Cellule</a:t>
            </a:r>
          </a:p>
        </p:txBody>
      </p:sp>
      <p:sp>
        <p:nvSpPr>
          <p:cNvPr id="9" name="Carré corné 8"/>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-PENIE</a:t>
            </a:r>
          </a:p>
          <a:p>
            <a:pPr algn="ctr">
              <a:defRPr/>
            </a:pPr>
            <a:r>
              <a:rPr lang="fr-FR" dirty="0">
                <a:solidFill>
                  <a:schemeClr val="tx1"/>
                </a:solidFill>
              </a:rPr>
              <a:t>Diminution</a:t>
            </a:r>
          </a:p>
        </p:txBody>
      </p:sp>
      <p:sp>
        <p:nvSpPr>
          <p:cNvPr id="10" name="Rectangle à coins arrondis 9"/>
          <p:cNvSpPr/>
          <p:nvPr/>
        </p:nvSpPr>
        <p:spPr>
          <a:xfrm>
            <a:off x="1476375" y="4941888"/>
            <a:ext cx="6408738" cy="136683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THROMBOCYTOPÉNIE : </a:t>
            </a:r>
          </a:p>
          <a:p>
            <a:pPr algn="ctr">
              <a:defRPr/>
            </a:pPr>
            <a:r>
              <a:rPr lang="fr-FR" sz="2400" b="1" dirty="0">
                <a:solidFill>
                  <a:schemeClr val="tx1"/>
                </a:solidFill>
                <a:latin typeface="Arial Narrow" pitchFamily="34" charset="0"/>
              </a:rPr>
              <a:t>Diminution du nombre des plaquettes (thrombocytes)</a:t>
            </a:r>
          </a:p>
        </p:txBody>
      </p:sp>
      <p:grpSp>
        <p:nvGrpSpPr>
          <p:cNvPr id="28682" name="Groupe 10"/>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28686"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ChangeArrowheads="1"/>
          </p:cNvSpPr>
          <p:nvPr/>
        </p:nvSpPr>
        <p:spPr bwMode="auto">
          <a:xfrm>
            <a:off x="428625" y="1949450"/>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6" name="Rectangle à coins arrondis 5"/>
          <p:cNvSpPr/>
          <p:nvPr/>
        </p:nvSpPr>
        <p:spPr>
          <a:xfrm>
            <a:off x="1547813" y="2636838"/>
            <a:ext cx="6408737" cy="108019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GASTRODUODÉNOSTOMIE</a:t>
            </a:r>
          </a:p>
        </p:txBody>
      </p:sp>
      <p:sp>
        <p:nvSpPr>
          <p:cNvPr id="7" name="Carré corné 6"/>
          <p:cNvSpPr/>
          <p:nvPr/>
        </p:nvSpPr>
        <p:spPr>
          <a:xfrm>
            <a:off x="1979613" y="3860800"/>
            <a:ext cx="1728787"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GASTRO- : Estomac</a:t>
            </a:r>
          </a:p>
        </p:txBody>
      </p:sp>
      <p:sp>
        <p:nvSpPr>
          <p:cNvPr id="8" name="Carré corné 7"/>
          <p:cNvSpPr/>
          <p:nvPr/>
        </p:nvSpPr>
        <p:spPr>
          <a:xfrm>
            <a:off x="3924300" y="3860800"/>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DUODEN- :</a:t>
            </a:r>
          </a:p>
          <a:p>
            <a:pPr algn="ctr">
              <a:defRPr/>
            </a:pPr>
            <a:r>
              <a:rPr lang="fr-FR" dirty="0">
                <a:solidFill>
                  <a:schemeClr val="bg1"/>
                </a:solidFill>
              </a:rPr>
              <a:t>Duodénum</a:t>
            </a:r>
          </a:p>
        </p:txBody>
      </p:sp>
      <p:sp>
        <p:nvSpPr>
          <p:cNvPr id="9" name="Carré corné 8"/>
          <p:cNvSpPr/>
          <p:nvPr/>
        </p:nvSpPr>
        <p:spPr>
          <a:xfrm>
            <a:off x="5867400" y="3860800"/>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-STOMIE</a:t>
            </a:r>
          </a:p>
          <a:p>
            <a:pPr algn="ctr">
              <a:defRPr/>
            </a:pPr>
            <a:r>
              <a:rPr lang="fr-FR" dirty="0">
                <a:solidFill>
                  <a:schemeClr val="tx1"/>
                </a:solidFill>
              </a:rPr>
              <a:t>Abouchement</a:t>
            </a:r>
          </a:p>
        </p:txBody>
      </p:sp>
      <p:sp>
        <p:nvSpPr>
          <p:cNvPr id="10" name="Rectangle à coins arrondis 9"/>
          <p:cNvSpPr/>
          <p:nvPr/>
        </p:nvSpPr>
        <p:spPr>
          <a:xfrm>
            <a:off x="1476375" y="5013325"/>
            <a:ext cx="6408738" cy="122396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GASTRODUODÉNOSTOMIE : </a:t>
            </a:r>
          </a:p>
          <a:p>
            <a:pPr algn="ctr">
              <a:defRPr/>
            </a:pPr>
            <a:r>
              <a:rPr lang="fr-FR" sz="2400" b="1" dirty="0">
                <a:solidFill>
                  <a:schemeClr val="tx1"/>
                </a:solidFill>
                <a:latin typeface="Arial Narrow" pitchFamily="34" charset="0"/>
              </a:rPr>
              <a:t>Abouchement de l’estomac au duodénum </a:t>
            </a:r>
          </a:p>
        </p:txBody>
      </p:sp>
      <p:grpSp>
        <p:nvGrpSpPr>
          <p:cNvPr id="29706" name="Groupe 10"/>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29710"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395288" y="1949450"/>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6" name="Rectangle à coins arrondis 5"/>
          <p:cNvSpPr/>
          <p:nvPr/>
        </p:nvSpPr>
        <p:spPr>
          <a:xfrm>
            <a:off x="1547813" y="2565401"/>
            <a:ext cx="6408737" cy="107962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HÉMIANESTHÉSIE</a:t>
            </a:r>
          </a:p>
        </p:txBody>
      </p:sp>
      <p:sp>
        <p:nvSpPr>
          <p:cNvPr id="7" name="Carré corné 6"/>
          <p:cNvSpPr/>
          <p:nvPr/>
        </p:nvSpPr>
        <p:spPr>
          <a:xfrm>
            <a:off x="1979613" y="3789363"/>
            <a:ext cx="1728787"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HÉMI- :</a:t>
            </a:r>
          </a:p>
          <a:p>
            <a:pPr algn="ctr">
              <a:defRPr/>
            </a:pPr>
            <a:r>
              <a:rPr lang="fr-FR" dirty="0">
                <a:solidFill>
                  <a:schemeClr val="bg1"/>
                </a:solidFill>
              </a:rPr>
              <a:t> Moitié</a:t>
            </a:r>
          </a:p>
        </p:txBody>
      </p:sp>
      <p:sp>
        <p:nvSpPr>
          <p:cNvPr id="8" name="Carré corné 7"/>
          <p:cNvSpPr/>
          <p:nvPr/>
        </p:nvSpPr>
        <p:spPr>
          <a:xfrm>
            <a:off x="3924300" y="3789363"/>
            <a:ext cx="1727200"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AN- :</a:t>
            </a:r>
          </a:p>
          <a:p>
            <a:pPr algn="ctr">
              <a:defRPr/>
            </a:pPr>
            <a:r>
              <a:rPr lang="fr-FR" dirty="0">
                <a:solidFill>
                  <a:schemeClr val="bg1"/>
                </a:solidFill>
              </a:rPr>
              <a:t>Manque de</a:t>
            </a:r>
          </a:p>
        </p:txBody>
      </p:sp>
      <p:sp>
        <p:nvSpPr>
          <p:cNvPr id="9" name="Carré corné 8"/>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-ESTHÉSIE</a:t>
            </a:r>
          </a:p>
          <a:p>
            <a:pPr algn="ctr">
              <a:defRPr/>
            </a:pPr>
            <a:r>
              <a:rPr lang="fr-FR" dirty="0">
                <a:solidFill>
                  <a:schemeClr val="tx1"/>
                </a:solidFill>
              </a:rPr>
              <a:t>Sensibilité</a:t>
            </a:r>
          </a:p>
        </p:txBody>
      </p:sp>
      <p:sp>
        <p:nvSpPr>
          <p:cNvPr id="10" name="Rectangle à coins arrondis 9"/>
          <p:cNvSpPr/>
          <p:nvPr/>
        </p:nvSpPr>
        <p:spPr>
          <a:xfrm>
            <a:off x="1476375" y="4941888"/>
            <a:ext cx="6408738" cy="122396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HÉMIANESTHÉSIE : </a:t>
            </a:r>
          </a:p>
          <a:p>
            <a:pPr algn="ctr">
              <a:defRPr/>
            </a:pPr>
            <a:r>
              <a:rPr lang="fr-FR" sz="2400" b="1" dirty="0">
                <a:solidFill>
                  <a:schemeClr val="tx1"/>
                </a:solidFill>
                <a:latin typeface="Arial Narrow" pitchFamily="34" charset="0"/>
              </a:rPr>
              <a:t>Perte de sensibilité d’une moitié du corps</a:t>
            </a:r>
          </a:p>
        </p:txBody>
      </p:sp>
      <p:grpSp>
        <p:nvGrpSpPr>
          <p:cNvPr id="30730" name="Groupe 10"/>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30734"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692275" y="3141663"/>
            <a:ext cx="5975350" cy="2016125"/>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4099" name="Image 2"/>
          <p:cNvPicPr>
            <a:picLocks noChangeAspect="1"/>
          </p:cNvPicPr>
          <p:nvPr/>
        </p:nvPicPr>
        <p:blipFill>
          <a:blip r:embed="rId2" cstate="print"/>
          <a:srcRect/>
          <a:stretch>
            <a:fillRect/>
          </a:stretch>
        </p:blipFill>
        <p:spPr bwMode="auto">
          <a:xfrm>
            <a:off x="2871788" y="981075"/>
            <a:ext cx="3400425" cy="3217863"/>
          </a:xfrm>
          <a:prstGeom prst="rect">
            <a:avLst/>
          </a:prstGeom>
          <a:noFill/>
          <a:ln w="9525">
            <a:noFill/>
            <a:miter lim="800000"/>
            <a:headEnd/>
            <a:tailEnd/>
          </a:ln>
        </p:spPr>
      </p:pic>
      <p:sp>
        <p:nvSpPr>
          <p:cNvPr id="4" name="Rectangle 3"/>
          <p:cNvSpPr/>
          <p:nvPr/>
        </p:nvSpPr>
        <p:spPr>
          <a:xfrm>
            <a:off x="2606083" y="3737273"/>
            <a:ext cx="3931846"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LES PRÉFIXES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ChangeArrowheads="1"/>
          </p:cNvSpPr>
          <p:nvPr/>
        </p:nvSpPr>
        <p:spPr bwMode="auto">
          <a:xfrm>
            <a:off x="395288" y="1876425"/>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6" name="Rectangle à coins arrondis 5"/>
          <p:cNvSpPr/>
          <p:nvPr/>
        </p:nvSpPr>
        <p:spPr>
          <a:xfrm>
            <a:off x="1547813" y="2565401"/>
            <a:ext cx="6408737" cy="1007616"/>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HYDARTHROSE</a:t>
            </a:r>
          </a:p>
        </p:txBody>
      </p:sp>
      <p:sp>
        <p:nvSpPr>
          <p:cNvPr id="7" name="Carré corné 6"/>
          <p:cNvSpPr/>
          <p:nvPr/>
        </p:nvSpPr>
        <p:spPr>
          <a:xfrm>
            <a:off x="1979613" y="3789363"/>
            <a:ext cx="1728787"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HYD- :</a:t>
            </a:r>
          </a:p>
          <a:p>
            <a:pPr algn="ctr">
              <a:defRPr/>
            </a:pPr>
            <a:r>
              <a:rPr lang="fr-FR" dirty="0">
                <a:solidFill>
                  <a:schemeClr val="bg1"/>
                </a:solidFill>
              </a:rPr>
              <a:t> Eau</a:t>
            </a:r>
          </a:p>
        </p:txBody>
      </p:sp>
      <p:sp>
        <p:nvSpPr>
          <p:cNvPr id="8" name="Carré corné 7"/>
          <p:cNvSpPr/>
          <p:nvPr/>
        </p:nvSpPr>
        <p:spPr>
          <a:xfrm>
            <a:off x="3924300" y="3789363"/>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ARTHR- :</a:t>
            </a:r>
          </a:p>
          <a:p>
            <a:pPr algn="ctr">
              <a:defRPr/>
            </a:pPr>
            <a:r>
              <a:rPr lang="fr-FR" dirty="0">
                <a:solidFill>
                  <a:schemeClr val="bg1"/>
                </a:solidFill>
              </a:rPr>
              <a:t>Articulation</a:t>
            </a:r>
          </a:p>
        </p:txBody>
      </p:sp>
      <p:sp>
        <p:nvSpPr>
          <p:cNvPr id="9" name="Carré corné 8"/>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-OSE</a:t>
            </a:r>
          </a:p>
          <a:p>
            <a:pPr algn="ctr">
              <a:defRPr/>
            </a:pPr>
            <a:r>
              <a:rPr lang="fr-FR" dirty="0">
                <a:solidFill>
                  <a:schemeClr val="tx1"/>
                </a:solidFill>
              </a:rPr>
              <a:t>Etat</a:t>
            </a:r>
          </a:p>
        </p:txBody>
      </p:sp>
      <p:sp>
        <p:nvSpPr>
          <p:cNvPr id="10" name="Rectangle à coins arrondis 9"/>
          <p:cNvSpPr/>
          <p:nvPr/>
        </p:nvSpPr>
        <p:spPr>
          <a:xfrm>
            <a:off x="1476375" y="4941888"/>
            <a:ext cx="6408738" cy="122396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HYDARTHROSE </a:t>
            </a:r>
          </a:p>
          <a:p>
            <a:pPr algn="ctr">
              <a:defRPr/>
            </a:pPr>
            <a:r>
              <a:rPr lang="fr-FR" sz="2400" b="1" dirty="0">
                <a:solidFill>
                  <a:schemeClr val="tx1"/>
                </a:solidFill>
                <a:latin typeface="Arial Narrow" pitchFamily="34" charset="0"/>
              </a:rPr>
              <a:t>Présence de liquide dans une articulation</a:t>
            </a:r>
          </a:p>
        </p:txBody>
      </p:sp>
      <p:grpSp>
        <p:nvGrpSpPr>
          <p:cNvPr id="31754" name="Groupe 10"/>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31758"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ChangeArrowheads="1"/>
          </p:cNvSpPr>
          <p:nvPr/>
        </p:nvSpPr>
        <p:spPr bwMode="auto">
          <a:xfrm>
            <a:off x="395288" y="1876425"/>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6" name="Rectangle à coins arrondis 5"/>
          <p:cNvSpPr/>
          <p:nvPr/>
        </p:nvSpPr>
        <p:spPr>
          <a:xfrm>
            <a:off x="1547813" y="2565401"/>
            <a:ext cx="6408737" cy="1007616"/>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POLYADÉNOPATHIE</a:t>
            </a:r>
          </a:p>
        </p:txBody>
      </p:sp>
      <p:sp>
        <p:nvSpPr>
          <p:cNvPr id="7" name="Carré corné 6"/>
          <p:cNvSpPr/>
          <p:nvPr/>
        </p:nvSpPr>
        <p:spPr>
          <a:xfrm>
            <a:off x="1979613" y="3789363"/>
            <a:ext cx="1728787"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POLY- :</a:t>
            </a:r>
          </a:p>
          <a:p>
            <a:pPr algn="ctr">
              <a:defRPr/>
            </a:pPr>
            <a:r>
              <a:rPr lang="fr-FR" dirty="0">
                <a:solidFill>
                  <a:schemeClr val="bg1"/>
                </a:solidFill>
              </a:rPr>
              <a:t> Plusieurs</a:t>
            </a:r>
          </a:p>
        </p:txBody>
      </p:sp>
      <p:sp>
        <p:nvSpPr>
          <p:cNvPr id="8" name="Carré corné 7"/>
          <p:cNvSpPr/>
          <p:nvPr/>
        </p:nvSpPr>
        <p:spPr>
          <a:xfrm>
            <a:off x="3924300" y="3789363"/>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ADÉN(O)- :</a:t>
            </a:r>
          </a:p>
          <a:p>
            <a:pPr algn="ctr">
              <a:defRPr/>
            </a:pPr>
            <a:r>
              <a:rPr lang="fr-FR" dirty="0">
                <a:solidFill>
                  <a:schemeClr val="bg1"/>
                </a:solidFill>
              </a:rPr>
              <a:t>Ganglion</a:t>
            </a:r>
          </a:p>
        </p:txBody>
      </p:sp>
      <p:sp>
        <p:nvSpPr>
          <p:cNvPr id="9" name="Carré corné 8"/>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-PATHIE</a:t>
            </a:r>
          </a:p>
          <a:p>
            <a:pPr algn="ctr">
              <a:defRPr/>
            </a:pPr>
            <a:r>
              <a:rPr lang="fr-FR" dirty="0">
                <a:solidFill>
                  <a:schemeClr val="tx1"/>
                </a:solidFill>
              </a:rPr>
              <a:t>Maladie</a:t>
            </a:r>
          </a:p>
        </p:txBody>
      </p:sp>
      <p:sp>
        <p:nvSpPr>
          <p:cNvPr id="10" name="Rectangle à coins arrondis 9"/>
          <p:cNvSpPr/>
          <p:nvPr/>
        </p:nvSpPr>
        <p:spPr>
          <a:xfrm>
            <a:off x="1476375" y="4941888"/>
            <a:ext cx="6408738" cy="122396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POLYADÉNOPATHIE </a:t>
            </a:r>
          </a:p>
          <a:p>
            <a:pPr algn="ctr">
              <a:defRPr/>
            </a:pPr>
            <a:r>
              <a:rPr lang="fr-FR" sz="2400" b="1" dirty="0">
                <a:solidFill>
                  <a:schemeClr val="tx1"/>
                </a:solidFill>
                <a:latin typeface="Arial Narrow" pitchFamily="34" charset="0"/>
              </a:rPr>
              <a:t>Maladie touchant plusieurs ganglions</a:t>
            </a:r>
          </a:p>
        </p:txBody>
      </p:sp>
      <p:grpSp>
        <p:nvGrpSpPr>
          <p:cNvPr id="32778" name="Groupe 10"/>
          <p:cNvGrpSpPr>
            <a:grpSpLocks/>
          </p:cNvGrpSpPr>
          <p:nvPr/>
        </p:nvGrpSpPr>
        <p:grpSpPr bwMode="auto">
          <a:xfrm>
            <a:off x="342900" y="117475"/>
            <a:ext cx="8261350" cy="1573213"/>
            <a:chOff x="342398" y="118161"/>
            <a:chExt cx="8261852" cy="1573249"/>
          </a:xfrm>
        </p:grpSpPr>
        <p:sp>
          <p:nvSpPr>
            <p:cNvPr id="13" name="Rectangle à coins arrondis 1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32782" name="Image 1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395288" y="1844675"/>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3" name="Rectangle à coins arrondis 2"/>
          <p:cNvSpPr/>
          <p:nvPr/>
        </p:nvSpPr>
        <p:spPr>
          <a:xfrm>
            <a:off x="1547813" y="2565401"/>
            <a:ext cx="6408737" cy="1007616"/>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MYASTHÉNIE</a:t>
            </a:r>
          </a:p>
        </p:txBody>
      </p:sp>
      <p:sp>
        <p:nvSpPr>
          <p:cNvPr id="4" name="Carré corné 3"/>
          <p:cNvSpPr/>
          <p:nvPr/>
        </p:nvSpPr>
        <p:spPr>
          <a:xfrm>
            <a:off x="1979613" y="3789363"/>
            <a:ext cx="1728787"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MY- :</a:t>
            </a:r>
          </a:p>
          <a:p>
            <a:pPr algn="ctr">
              <a:defRPr/>
            </a:pPr>
            <a:r>
              <a:rPr lang="fr-FR" dirty="0">
                <a:solidFill>
                  <a:schemeClr val="bg1"/>
                </a:solidFill>
              </a:rPr>
              <a:t>Muscle</a:t>
            </a:r>
          </a:p>
        </p:txBody>
      </p:sp>
      <p:sp>
        <p:nvSpPr>
          <p:cNvPr id="5" name="Carré corné 4"/>
          <p:cNvSpPr/>
          <p:nvPr/>
        </p:nvSpPr>
        <p:spPr>
          <a:xfrm>
            <a:off x="3924300" y="3789363"/>
            <a:ext cx="1727200"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A- :</a:t>
            </a:r>
          </a:p>
          <a:p>
            <a:pPr algn="ctr">
              <a:defRPr/>
            </a:pPr>
            <a:r>
              <a:rPr lang="fr-FR" dirty="0">
                <a:solidFill>
                  <a:schemeClr val="bg1"/>
                </a:solidFill>
              </a:rPr>
              <a:t>Manque de</a:t>
            </a:r>
          </a:p>
        </p:txBody>
      </p:sp>
      <p:sp>
        <p:nvSpPr>
          <p:cNvPr id="6" name="Carré corné 5"/>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-STHENIE</a:t>
            </a:r>
          </a:p>
          <a:p>
            <a:pPr algn="ctr">
              <a:defRPr/>
            </a:pPr>
            <a:r>
              <a:rPr lang="fr-FR" dirty="0">
                <a:solidFill>
                  <a:schemeClr val="tx1"/>
                </a:solidFill>
              </a:rPr>
              <a:t>Force</a:t>
            </a:r>
          </a:p>
        </p:txBody>
      </p:sp>
      <p:sp>
        <p:nvSpPr>
          <p:cNvPr id="7" name="Rectangle à coins arrondis 6"/>
          <p:cNvSpPr/>
          <p:nvPr/>
        </p:nvSpPr>
        <p:spPr>
          <a:xfrm>
            <a:off x="1476375" y="4941888"/>
            <a:ext cx="6408738" cy="1295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MYASTHÉNIE:</a:t>
            </a:r>
          </a:p>
          <a:p>
            <a:pPr algn="ctr">
              <a:defRPr/>
            </a:pPr>
            <a:r>
              <a:rPr lang="fr-FR" sz="2400" b="1" dirty="0">
                <a:solidFill>
                  <a:schemeClr val="tx1"/>
                </a:solidFill>
                <a:latin typeface="Arial Narrow" pitchFamily="34" charset="0"/>
              </a:rPr>
              <a:t>Diminution de la force musculaire</a:t>
            </a:r>
          </a:p>
        </p:txBody>
      </p:sp>
      <p:grpSp>
        <p:nvGrpSpPr>
          <p:cNvPr id="33802" name="Groupe 10"/>
          <p:cNvGrpSpPr>
            <a:grpSpLocks/>
          </p:cNvGrpSpPr>
          <p:nvPr/>
        </p:nvGrpSpPr>
        <p:grpSpPr bwMode="auto">
          <a:xfrm>
            <a:off x="342900" y="117475"/>
            <a:ext cx="8261350" cy="1573213"/>
            <a:chOff x="342398" y="118161"/>
            <a:chExt cx="8261852" cy="1573249"/>
          </a:xfrm>
        </p:grpSpPr>
        <p:sp>
          <p:nvSpPr>
            <p:cNvPr id="12" name="Rectangle à coins arrondis 11"/>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33806" name="Image 12"/>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Top)">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Top)">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lide(from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395288" y="1844675"/>
            <a:ext cx="8143875" cy="400050"/>
          </a:xfrm>
          <a:prstGeom prst="rect">
            <a:avLst/>
          </a:prstGeom>
          <a:noFill/>
          <a:ln w="9525">
            <a:noFill/>
            <a:miter lim="800000"/>
            <a:headEnd/>
            <a:tailEnd/>
          </a:ln>
        </p:spPr>
        <p:txBody>
          <a:bodyPr>
            <a:spAutoFit/>
          </a:bodyPr>
          <a:lstStyle/>
          <a:p>
            <a:r>
              <a:rPr lang="fr-FR" sz="2000">
                <a:latin typeface="Arial Narrow" pitchFamily="34" charset="0"/>
              </a:rPr>
              <a:t>Un autre exemple :</a:t>
            </a:r>
          </a:p>
        </p:txBody>
      </p:sp>
      <p:sp>
        <p:nvSpPr>
          <p:cNvPr id="3" name="Rectangle à coins arrondis 2"/>
          <p:cNvSpPr/>
          <p:nvPr/>
        </p:nvSpPr>
        <p:spPr>
          <a:xfrm>
            <a:off x="1547813" y="2565401"/>
            <a:ext cx="6408737" cy="107962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sz="2400" b="1" dirty="0">
                <a:solidFill>
                  <a:schemeClr val="tx1"/>
                </a:solidFill>
                <a:latin typeface="Arial Narrow" pitchFamily="34" charset="0"/>
              </a:rPr>
              <a:t>HYPERMÉNORRHÉE</a:t>
            </a:r>
          </a:p>
        </p:txBody>
      </p:sp>
      <p:sp>
        <p:nvSpPr>
          <p:cNvPr id="4" name="Carré corné 3"/>
          <p:cNvSpPr/>
          <p:nvPr/>
        </p:nvSpPr>
        <p:spPr>
          <a:xfrm>
            <a:off x="1979613" y="3789363"/>
            <a:ext cx="1728787" cy="863600"/>
          </a:xfrm>
          <a:prstGeom prst="foldedCorne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HYPER- :</a:t>
            </a:r>
          </a:p>
          <a:p>
            <a:pPr algn="ctr">
              <a:defRPr/>
            </a:pPr>
            <a:r>
              <a:rPr lang="fr-FR" dirty="0">
                <a:solidFill>
                  <a:schemeClr val="bg1"/>
                </a:solidFill>
              </a:rPr>
              <a:t>En excès</a:t>
            </a:r>
          </a:p>
        </p:txBody>
      </p:sp>
      <p:sp>
        <p:nvSpPr>
          <p:cNvPr id="5" name="Carré corné 4"/>
          <p:cNvSpPr/>
          <p:nvPr/>
        </p:nvSpPr>
        <p:spPr>
          <a:xfrm>
            <a:off x="3924300" y="3789363"/>
            <a:ext cx="1727200" cy="863600"/>
          </a:xfrm>
          <a:prstGeom prst="foldedCorner">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bg1"/>
                </a:solidFill>
              </a:rPr>
              <a:t>MEN(O) :</a:t>
            </a:r>
          </a:p>
          <a:p>
            <a:pPr algn="ctr">
              <a:defRPr/>
            </a:pPr>
            <a:r>
              <a:rPr lang="fr-FR" dirty="0">
                <a:solidFill>
                  <a:schemeClr val="bg1"/>
                </a:solidFill>
              </a:rPr>
              <a:t>Mois</a:t>
            </a:r>
          </a:p>
        </p:txBody>
      </p:sp>
      <p:sp>
        <p:nvSpPr>
          <p:cNvPr id="6" name="Carré corné 5"/>
          <p:cNvSpPr/>
          <p:nvPr/>
        </p:nvSpPr>
        <p:spPr>
          <a:xfrm>
            <a:off x="5867400" y="3789363"/>
            <a:ext cx="1728788" cy="86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rPr>
              <a:t>-RRHÉE</a:t>
            </a:r>
          </a:p>
          <a:p>
            <a:pPr algn="ctr">
              <a:defRPr/>
            </a:pPr>
            <a:r>
              <a:rPr lang="fr-FR" dirty="0">
                <a:solidFill>
                  <a:schemeClr val="tx1"/>
                </a:solidFill>
              </a:rPr>
              <a:t>Ecoulement</a:t>
            </a:r>
          </a:p>
        </p:txBody>
      </p:sp>
      <p:sp>
        <p:nvSpPr>
          <p:cNvPr id="7" name="Rectangle à coins arrondis 6"/>
          <p:cNvSpPr/>
          <p:nvPr/>
        </p:nvSpPr>
        <p:spPr>
          <a:xfrm>
            <a:off x="1476375" y="4941888"/>
            <a:ext cx="6408738" cy="1295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400" b="1" dirty="0">
                <a:solidFill>
                  <a:schemeClr val="tx1"/>
                </a:solidFill>
                <a:latin typeface="Arial Narrow" pitchFamily="34" charset="0"/>
              </a:rPr>
              <a:t>HYPERMÉNORRHÉE :</a:t>
            </a:r>
          </a:p>
          <a:p>
            <a:pPr algn="ctr">
              <a:defRPr/>
            </a:pPr>
            <a:r>
              <a:rPr lang="fr-FR" sz="2400" b="1" dirty="0">
                <a:solidFill>
                  <a:schemeClr val="tx1"/>
                </a:solidFill>
                <a:latin typeface="Arial Narrow" pitchFamily="34" charset="0"/>
              </a:rPr>
              <a:t>Flux des règles trop abondantes</a:t>
            </a:r>
          </a:p>
        </p:txBody>
      </p:sp>
      <p:grpSp>
        <p:nvGrpSpPr>
          <p:cNvPr id="34826" name="Groupe 10"/>
          <p:cNvGrpSpPr>
            <a:grpSpLocks/>
          </p:cNvGrpSpPr>
          <p:nvPr/>
        </p:nvGrpSpPr>
        <p:grpSpPr bwMode="auto">
          <a:xfrm>
            <a:off x="342900" y="117475"/>
            <a:ext cx="8261350" cy="1573213"/>
            <a:chOff x="342398" y="118161"/>
            <a:chExt cx="8261852" cy="1573249"/>
          </a:xfrm>
        </p:grpSpPr>
        <p:sp>
          <p:nvSpPr>
            <p:cNvPr id="12" name="Rectangle à coins arrondis 11"/>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APPRENTISSAGE</a:t>
              </a:r>
            </a:p>
          </p:txBody>
        </p:sp>
        <p:pic>
          <p:nvPicPr>
            <p:cNvPr id="34830" name="Image 12"/>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Top)">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Top)">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lide(from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a:spLocks noChangeArrowheads="1"/>
          </p:cNvSpPr>
          <p:nvPr/>
        </p:nvSpPr>
        <p:spPr bwMode="auto">
          <a:xfrm>
            <a:off x="231775" y="1916113"/>
            <a:ext cx="8732838" cy="4708525"/>
          </a:xfrm>
          <a:prstGeom prst="rect">
            <a:avLst/>
          </a:prstGeom>
          <a:noFill/>
          <a:ln w="9525">
            <a:noFill/>
            <a:miter lim="800000"/>
            <a:headEnd/>
            <a:tailEnd/>
          </a:ln>
        </p:spPr>
        <p:txBody>
          <a:bodyPr>
            <a:spAutoFit/>
          </a:bodyPr>
          <a:lstStyle/>
          <a:p>
            <a:pPr algn="just"/>
            <a:r>
              <a:rPr lang="fr-FR" sz="2000">
                <a:latin typeface="Arial Narrow" pitchFamily="34" charset="0"/>
              </a:rPr>
              <a:t>La langue française est difficile et certains termes ne peuvent pas être « découpés » en unité de sens. C’est notamment le cas de mots tels que :</a:t>
            </a:r>
          </a:p>
          <a:p>
            <a:pPr algn="just"/>
            <a:r>
              <a:rPr lang="fr-FR" sz="2000">
                <a:latin typeface="Arial Narrow" pitchFamily="34" charset="0"/>
              </a:rPr>
              <a:t>Abus : qui ne signifie pas absence de bus</a:t>
            </a:r>
          </a:p>
          <a:p>
            <a:pPr algn="just"/>
            <a:r>
              <a:rPr lang="fr-FR" sz="2000">
                <a:latin typeface="Arial Narrow" pitchFamily="34" charset="0"/>
              </a:rPr>
              <a:t>Abattement : qui ne signifie pas absence de battement…</a:t>
            </a:r>
          </a:p>
          <a:p>
            <a:pPr algn="just"/>
            <a:endParaRPr lang="fr-FR" sz="2000">
              <a:latin typeface="Arial Narrow" pitchFamily="34" charset="0"/>
            </a:endParaRPr>
          </a:p>
          <a:p>
            <a:pPr algn="just"/>
            <a:r>
              <a:rPr lang="fr-FR" sz="2000">
                <a:latin typeface="Arial Narrow" pitchFamily="34" charset="0"/>
              </a:rPr>
              <a:t>De même certaines unités de sens se rapprochent de mots du langage courant, mais elles n’ont pas la même interprétation :</a:t>
            </a:r>
          </a:p>
          <a:p>
            <a:pPr algn="just"/>
            <a:r>
              <a:rPr lang="fr-FR" sz="2000">
                <a:latin typeface="Arial Narrow" pitchFamily="34" charset="0"/>
              </a:rPr>
              <a:t>L’unité de sens « métr(o) » est une racine qui se rapporte à l’utérus et non au transport en commun.</a:t>
            </a:r>
          </a:p>
          <a:p>
            <a:pPr algn="just"/>
            <a:r>
              <a:rPr lang="fr-FR" sz="2000">
                <a:latin typeface="Arial Narrow" pitchFamily="34" charset="0"/>
              </a:rPr>
              <a:t>Une métrorragie sera donc un saignement utérin (souvent en dehors de la période des règles) et non un accident hémorragique dans le métro ! Une hypothermie n’est pas non plus une fièvre de cheval….</a:t>
            </a:r>
          </a:p>
          <a:p>
            <a:pPr algn="just"/>
            <a:endParaRPr lang="fr-FR" sz="2000">
              <a:latin typeface="Arial Narrow" pitchFamily="34" charset="0"/>
            </a:endParaRPr>
          </a:p>
          <a:p>
            <a:pPr algn="just"/>
            <a:r>
              <a:rPr lang="fr-FR" sz="2000">
                <a:latin typeface="Arial Narrow" pitchFamily="34" charset="0"/>
              </a:rPr>
              <a:t>En cas de doute sur un mot consultez un dictionnaire médical ou votre ouvrage de vocabulaire médical.</a:t>
            </a:r>
          </a:p>
        </p:txBody>
      </p:sp>
      <p:grpSp>
        <p:nvGrpSpPr>
          <p:cNvPr id="35843" name="Groupe 4"/>
          <p:cNvGrpSpPr>
            <a:grpSpLocks/>
          </p:cNvGrpSpPr>
          <p:nvPr/>
        </p:nvGrpSpPr>
        <p:grpSpPr bwMode="auto">
          <a:xfrm>
            <a:off x="342900" y="117475"/>
            <a:ext cx="8261350" cy="1573213"/>
            <a:chOff x="342398" y="118161"/>
            <a:chExt cx="8261852" cy="1573249"/>
          </a:xfrm>
        </p:grpSpPr>
        <p:sp>
          <p:nvSpPr>
            <p:cNvPr id="6" name="Rectangle à coins arrondis 5"/>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PRÉCISIONS….</a:t>
              </a:r>
            </a:p>
          </p:txBody>
        </p:sp>
        <p:pic>
          <p:nvPicPr>
            <p:cNvPr id="35847" name="Image 6"/>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187450" y="2870200"/>
            <a:ext cx="6769100" cy="2735263"/>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36867" name="Groupe 2"/>
          <p:cNvGrpSpPr>
            <a:grpSpLocks/>
          </p:cNvGrpSpPr>
          <p:nvPr/>
        </p:nvGrpSpPr>
        <p:grpSpPr bwMode="auto">
          <a:xfrm>
            <a:off x="1835150" y="836613"/>
            <a:ext cx="5473700" cy="4265612"/>
            <a:chOff x="1835423" y="845484"/>
            <a:chExt cx="5473166" cy="4265834"/>
          </a:xfrm>
        </p:grpSpPr>
        <p:pic>
          <p:nvPicPr>
            <p:cNvPr id="36868" name="Image 1"/>
            <p:cNvPicPr>
              <a:picLocks noChangeAspect="1"/>
            </p:cNvPicPr>
            <p:nvPr/>
          </p:nvPicPr>
          <p:blipFill>
            <a:blip r:embed="rId3" cstate="print"/>
            <a:srcRect/>
            <a:stretch>
              <a:fillRect/>
            </a:stretch>
          </p:blipFill>
          <p:spPr bwMode="auto">
            <a:xfrm>
              <a:off x="2843808" y="845484"/>
              <a:ext cx="3235994" cy="3061438"/>
            </a:xfrm>
            <a:prstGeom prst="rect">
              <a:avLst/>
            </a:prstGeom>
            <a:noFill/>
            <a:ln w="9525">
              <a:noFill/>
              <a:miter lim="800000"/>
              <a:headEnd/>
              <a:tailEnd/>
            </a:ln>
          </p:spPr>
        </p:pic>
        <p:sp>
          <p:nvSpPr>
            <p:cNvPr id="4" name="Rectangle 3"/>
            <p:cNvSpPr/>
            <p:nvPr/>
          </p:nvSpPr>
          <p:spPr>
            <a:xfrm>
              <a:off x="1835423" y="3356992"/>
              <a:ext cx="5473166"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EXERCICES</a:t>
              </a:r>
            </a:p>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D’ENTRAINEMENT</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94848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Paralysie</a:t>
            </a:r>
          </a:p>
        </p:txBody>
      </p:sp>
      <p:sp>
        <p:nvSpPr>
          <p:cNvPr id="18" name="Rectangle 17"/>
          <p:cNvSpPr/>
          <p:nvPr/>
        </p:nvSpPr>
        <p:spPr>
          <a:xfrm>
            <a:off x="485933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Ablation</a:t>
            </a:r>
          </a:p>
        </p:txBody>
      </p:sp>
      <p:sp>
        <p:nvSpPr>
          <p:cNvPr id="17" name="Rectangle 16"/>
          <p:cNvSpPr/>
          <p:nvPr/>
        </p:nvSpPr>
        <p:spPr>
          <a:xfrm>
            <a:off x="2771775"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Douleur</a:t>
            </a:r>
          </a:p>
        </p:txBody>
      </p:sp>
      <p:sp>
        <p:nvSpPr>
          <p:cNvPr id="16" name="Rectangle 15"/>
          <p:cNvSpPr/>
          <p:nvPr/>
        </p:nvSpPr>
        <p:spPr>
          <a:xfrm>
            <a:off x="684213" y="5445125"/>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dirty="0">
                <a:solidFill>
                  <a:schemeClr val="tx1"/>
                </a:solidFill>
                <a:latin typeface="Arial Narrow" pitchFamily="34" charset="0"/>
              </a:rPr>
              <a:t>Inflammation</a:t>
            </a:r>
          </a:p>
        </p:txBody>
      </p:sp>
      <p:sp>
        <p:nvSpPr>
          <p:cNvPr id="11" name="Rectangle 10"/>
          <p:cNvSpPr/>
          <p:nvPr/>
        </p:nvSpPr>
        <p:spPr>
          <a:xfrm>
            <a:off x="694848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Difficulté</a:t>
            </a:r>
          </a:p>
        </p:txBody>
      </p:sp>
      <p:sp>
        <p:nvSpPr>
          <p:cNvPr id="10" name="Rectangle 9"/>
          <p:cNvSpPr/>
          <p:nvPr/>
        </p:nvSpPr>
        <p:spPr>
          <a:xfrm>
            <a:off x="485933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Accélération</a:t>
            </a:r>
          </a:p>
        </p:txBody>
      </p:sp>
      <p:sp>
        <p:nvSpPr>
          <p:cNvPr id="9" name="Rectangle 8"/>
          <p:cNvSpPr/>
          <p:nvPr/>
        </p:nvSpPr>
        <p:spPr>
          <a:xfrm>
            <a:off x="2771775"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Lent</a:t>
            </a:r>
          </a:p>
        </p:txBody>
      </p:sp>
      <p:sp>
        <p:nvSpPr>
          <p:cNvPr id="8" name="Rectangle 7"/>
          <p:cNvSpPr/>
          <p:nvPr/>
        </p:nvSpPr>
        <p:spPr>
          <a:xfrm>
            <a:off x="684213" y="3140075"/>
            <a:ext cx="1366837" cy="8651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Absence</a:t>
            </a:r>
          </a:p>
          <a:p>
            <a:pPr algn="ctr" fontAlgn="auto">
              <a:spcBef>
                <a:spcPts val="0"/>
              </a:spcBef>
              <a:spcAft>
                <a:spcPts val="0"/>
              </a:spcAft>
              <a:defRPr/>
            </a:pPr>
            <a:r>
              <a:rPr lang="fr-FR" sz="2000" dirty="0">
                <a:solidFill>
                  <a:schemeClr val="tx1"/>
                </a:solidFill>
                <a:latin typeface="Arial Narrow" pitchFamily="34" charset="0"/>
              </a:rPr>
              <a:t>Manque de</a:t>
            </a:r>
          </a:p>
        </p:txBody>
      </p:sp>
      <p:sp>
        <p:nvSpPr>
          <p:cNvPr id="4" name="Rectangle à coins arrondis 3"/>
          <p:cNvSpPr/>
          <p:nvPr/>
        </p:nvSpPr>
        <p:spPr>
          <a:xfrm>
            <a:off x="395288"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A-</a:t>
            </a:r>
          </a:p>
          <a:p>
            <a:pPr algn="ctr" fontAlgn="auto">
              <a:spcBef>
                <a:spcPts val="0"/>
              </a:spcBef>
              <a:spcAft>
                <a:spcPts val="0"/>
              </a:spcAft>
              <a:defRPr/>
            </a:pPr>
            <a:r>
              <a:rPr lang="fr-FR" sz="2400" b="1" dirty="0">
                <a:latin typeface="Arial Narrow" pitchFamily="34" charset="0"/>
              </a:rPr>
              <a:t>AN-</a:t>
            </a:r>
          </a:p>
        </p:txBody>
      </p:sp>
      <p:sp>
        <p:nvSpPr>
          <p:cNvPr id="5" name="Rectangle à coins arrondis 4"/>
          <p:cNvSpPr/>
          <p:nvPr/>
        </p:nvSpPr>
        <p:spPr>
          <a:xfrm>
            <a:off x="2484438" y="2132013"/>
            <a:ext cx="1871662"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BRADY-</a:t>
            </a:r>
          </a:p>
        </p:txBody>
      </p:sp>
      <p:sp>
        <p:nvSpPr>
          <p:cNvPr id="6" name="Rectangle à coins arrondis 5"/>
          <p:cNvSpPr/>
          <p:nvPr/>
        </p:nvSpPr>
        <p:spPr>
          <a:xfrm>
            <a:off x="4572000" y="2132013"/>
            <a:ext cx="1871663"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TACHY-</a:t>
            </a:r>
          </a:p>
        </p:txBody>
      </p:sp>
      <p:sp>
        <p:nvSpPr>
          <p:cNvPr id="7" name="Rectangle à coins arrondis 6"/>
          <p:cNvSpPr/>
          <p:nvPr/>
        </p:nvSpPr>
        <p:spPr>
          <a:xfrm>
            <a:off x="6659563"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DYS-</a:t>
            </a:r>
          </a:p>
        </p:txBody>
      </p:sp>
      <p:sp>
        <p:nvSpPr>
          <p:cNvPr id="12" name="Rectangle à coins arrondis 11"/>
          <p:cNvSpPr/>
          <p:nvPr/>
        </p:nvSpPr>
        <p:spPr>
          <a:xfrm>
            <a:off x="395288"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-ITE</a:t>
            </a:r>
          </a:p>
        </p:txBody>
      </p:sp>
      <p:sp>
        <p:nvSpPr>
          <p:cNvPr id="13" name="Rectangle à coins arrondis 12"/>
          <p:cNvSpPr/>
          <p:nvPr/>
        </p:nvSpPr>
        <p:spPr>
          <a:xfrm>
            <a:off x="2484438" y="4437063"/>
            <a:ext cx="1871662"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-ALGIE</a:t>
            </a:r>
          </a:p>
        </p:txBody>
      </p:sp>
      <p:sp>
        <p:nvSpPr>
          <p:cNvPr id="14" name="Rectangle à coins arrondis 13"/>
          <p:cNvSpPr/>
          <p:nvPr/>
        </p:nvSpPr>
        <p:spPr>
          <a:xfrm>
            <a:off x="4572000" y="4437063"/>
            <a:ext cx="1871663"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-ECTOMIE</a:t>
            </a:r>
          </a:p>
        </p:txBody>
      </p:sp>
      <p:sp>
        <p:nvSpPr>
          <p:cNvPr id="15" name="Rectangle à coins arrondis 14"/>
          <p:cNvSpPr/>
          <p:nvPr/>
        </p:nvSpPr>
        <p:spPr>
          <a:xfrm>
            <a:off x="6659563"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-PLÉGIE</a:t>
            </a:r>
          </a:p>
        </p:txBody>
      </p:sp>
      <p:grpSp>
        <p:nvGrpSpPr>
          <p:cNvPr id="37906" name="Groupe 19"/>
          <p:cNvGrpSpPr>
            <a:grpSpLocks/>
          </p:cNvGrpSpPr>
          <p:nvPr/>
        </p:nvGrpSpPr>
        <p:grpSpPr bwMode="auto">
          <a:xfrm>
            <a:off x="342900" y="117475"/>
            <a:ext cx="8261350" cy="1573213"/>
            <a:chOff x="342398" y="118161"/>
            <a:chExt cx="8261852" cy="1573249"/>
          </a:xfrm>
        </p:grpSpPr>
        <p:sp>
          <p:nvSpPr>
            <p:cNvPr id="21" name="Rectangle à coins arrondis 20"/>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37910" name="Image 21"/>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Top)">
                                      <p:cBhvr>
                                        <p:cTn id="12"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1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lide(fromTop)">
                                      <p:cBhvr>
                                        <p:cTn id="22"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lide(fromTop)">
                                      <p:cBhvr>
                                        <p:cTn id="27" dur="10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lide(fromTop)">
                                      <p:cBhvr>
                                        <p:cTn id="32" dur="10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lide(fromTop)">
                                      <p:cBhvr>
                                        <p:cTn id="37" dur="10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lide(fromTop)">
                                      <p:cBhvr>
                                        <p:cTn id="42" dur="10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17" grpId="0" animBg="1"/>
      <p:bldP spid="16" grpId="0" animBg="1"/>
      <p:bldP spid="11" grpId="0" animBg="1"/>
      <p:bldP spid="10" grpId="0" animBg="1"/>
      <p:bldP spid="9"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4848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Force</a:t>
            </a:r>
          </a:p>
        </p:txBody>
      </p:sp>
      <p:sp>
        <p:nvSpPr>
          <p:cNvPr id="3" name="Rectangle 2"/>
          <p:cNvSpPr/>
          <p:nvPr/>
        </p:nvSpPr>
        <p:spPr>
          <a:xfrm>
            <a:off x="485933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dirty="0">
                <a:solidFill>
                  <a:schemeClr val="tx1"/>
                </a:solidFill>
                <a:latin typeface="Arial Narrow" pitchFamily="34" charset="0"/>
              </a:rPr>
              <a:t>Abouchement</a:t>
            </a:r>
          </a:p>
        </p:txBody>
      </p:sp>
      <p:sp>
        <p:nvSpPr>
          <p:cNvPr id="4" name="Rectangle 3"/>
          <p:cNvSpPr/>
          <p:nvPr/>
        </p:nvSpPr>
        <p:spPr>
          <a:xfrm>
            <a:off x="2771775" y="5445125"/>
            <a:ext cx="1368425"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Ecoulement</a:t>
            </a:r>
          </a:p>
          <a:p>
            <a:pPr algn="ctr" fontAlgn="auto">
              <a:spcBef>
                <a:spcPts val="0"/>
              </a:spcBef>
              <a:spcAft>
                <a:spcPts val="0"/>
              </a:spcAft>
              <a:defRPr/>
            </a:pPr>
            <a:r>
              <a:rPr lang="fr-FR" sz="2000" dirty="0">
                <a:solidFill>
                  <a:schemeClr val="tx1"/>
                </a:solidFill>
                <a:latin typeface="Arial Narrow" pitchFamily="34" charset="0"/>
              </a:rPr>
              <a:t>important</a:t>
            </a:r>
          </a:p>
        </p:txBody>
      </p:sp>
      <p:sp>
        <p:nvSpPr>
          <p:cNvPr id="5" name="Rectangle 4"/>
          <p:cNvSpPr/>
          <p:nvPr/>
        </p:nvSpPr>
        <p:spPr>
          <a:xfrm>
            <a:off x="684213" y="5445125"/>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dirty="0">
                <a:solidFill>
                  <a:schemeClr val="tx1"/>
                </a:solidFill>
                <a:latin typeface="Arial Narrow" pitchFamily="34" charset="0"/>
              </a:rPr>
              <a:t>Dans le sang</a:t>
            </a:r>
          </a:p>
        </p:txBody>
      </p:sp>
      <p:sp>
        <p:nvSpPr>
          <p:cNvPr id="6" name="Rectangle 5"/>
          <p:cNvSpPr/>
          <p:nvPr/>
        </p:nvSpPr>
        <p:spPr>
          <a:xfrm>
            <a:off x="694848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Plusieurs</a:t>
            </a:r>
          </a:p>
        </p:txBody>
      </p:sp>
      <p:sp>
        <p:nvSpPr>
          <p:cNvPr id="7" name="Rectangle 6"/>
          <p:cNvSpPr/>
          <p:nvPr/>
        </p:nvSpPr>
        <p:spPr>
          <a:xfrm>
            <a:off x="485933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En excès</a:t>
            </a:r>
          </a:p>
        </p:txBody>
      </p:sp>
      <p:sp>
        <p:nvSpPr>
          <p:cNvPr id="8" name="Rectangle 7"/>
          <p:cNvSpPr/>
          <p:nvPr/>
        </p:nvSpPr>
        <p:spPr>
          <a:xfrm>
            <a:off x="2771775"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La moitié</a:t>
            </a:r>
          </a:p>
        </p:txBody>
      </p:sp>
      <p:sp>
        <p:nvSpPr>
          <p:cNvPr id="9" name="Rectangle 8"/>
          <p:cNvSpPr/>
          <p:nvPr/>
        </p:nvSpPr>
        <p:spPr>
          <a:xfrm>
            <a:off x="684213" y="3140075"/>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Autour</a:t>
            </a:r>
          </a:p>
        </p:txBody>
      </p:sp>
      <p:sp>
        <p:nvSpPr>
          <p:cNvPr id="12" name="Rectangle à coins arrondis 11"/>
          <p:cNvSpPr/>
          <p:nvPr/>
        </p:nvSpPr>
        <p:spPr>
          <a:xfrm>
            <a:off x="395288"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PÉRI-</a:t>
            </a:r>
          </a:p>
        </p:txBody>
      </p:sp>
      <p:sp>
        <p:nvSpPr>
          <p:cNvPr id="13" name="Rectangle à coins arrondis 12"/>
          <p:cNvSpPr/>
          <p:nvPr/>
        </p:nvSpPr>
        <p:spPr>
          <a:xfrm>
            <a:off x="2484438" y="2132013"/>
            <a:ext cx="1871662"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HÉMI-</a:t>
            </a:r>
          </a:p>
        </p:txBody>
      </p:sp>
      <p:sp>
        <p:nvSpPr>
          <p:cNvPr id="14" name="Rectangle à coins arrondis 13"/>
          <p:cNvSpPr/>
          <p:nvPr/>
        </p:nvSpPr>
        <p:spPr>
          <a:xfrm>
            <a:off x="4572000" y="2132013"/>
            <a:ext cx="1871663"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HYPER-</a:t>
            </a:r>
          </a:p>
        </p:txBody>
      </p:sp>
      <p:sp>
        <p:nvSpPr>
          <p:cNvPr id="15" name="Rectangle à coins arrondis 14"/>
          <p:cNvSpPr/>
          <p:nvPr/>
        </p:nvSpPr>
        <p:spPr>
          <a:xfrm>
            <a:off x="6659563"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POLY-</a:t>
            </a:r>
          </a:p>
        </p:txBody>
      </p:sp>
      <p:sp>
        <p:nvSpPr>
          <p:cNvPr id="16" name="Rectangle à coins arrondis 15"/>
          <p:cNvSpPr/>
          <p:nvPr/>
        </p:nvSpPr>
        <p:spPr>
          <a:xfrm>
            <a:off x="395288"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-ÉMIE</a:t>
            </a:r>
          </a:p>
        </p:txBody>
      </p:sp>
      <p:sp>
        <p:nvSpPr>
          <p:cNvPr id="17" name="Rectangle à coins arrondis 16"/>
          <p:cNvSpPr/>
          <p:nvPr/>
        </p:nvSpPr>
        <p:spPr>
          <a:xfrm>
            <a:off x="2484438" y="4437063"/>
            <a:ext cx="1871662"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-RRHAGIE</a:t>
            </a:r>
          </a:p>
        </p:txBody>
      </p:sp>
      <p:sp>
        <p:nvSpPr>
          <p:cNvPr id="18" name="Rectangle à coins arrondis 17"/>
          <p:cNvSpPr/>
          <p:nvPr/>
        </p:nvSpPr>
        <p:spPr>
          <a:xfrm>
            <a:off x="4572000" y="4437063"/>
            <a:ext cx="1871663"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-STOMIE</a:t>
            </a:r>
          </a:p>
        </p:txBody>
      </p:sp>
      <p:sp>
        <p:nvSpPr>
          <p:cNvPr id="19" name="Rectangle à coins arrondis 18"/>
          <p:cNvSpPr/>
          <p:nvPr/>
        </p:nvSpPr>
        <p:spPr>
          <a:xfrm>
            <a:off x="6659563"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-STÉNIE</a:t>
            </a:r>
          </a:p>
        </p:txBody>
      </p:sp>
      <p:grpSp>
        <p:nvGrpSpPr>
          <p:cNvPr id="38930" name="Groupe 22"/>
          <p:cNvGrpSpPr>
            <a:grpSpLocks/>
          </p:cNvGrpSpPr>
          <p:nvPr/>
        </p:nvGrpSpPr>
        <p:grpSpPr bwMode="auto">
          <a:xfrm>
            <a:off x="342900" y="117475"/>
            <a:ext cx="8261350" cy="1573213"/>
            <a:chOff x="342398" y="118161"/>
            <a:chExt cx="8261852" cy="1573249"/>
          </a:xfrm>
        </p:grpSpPr>
        <p:sp>
          <p:nvSpPr>
            <p:cNvPr id="24" name="Rectangle à coins arrondis 23"/>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38934" name="Image 24"/>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Top)">
                                      <p:cBhvr>
                                        <p:cTn id="12"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Top)">
                                      <p:cBhvr>
                                        <p:cTn id="1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Top)">
                                      <p:cBhvr>
                                        <p:cTn id="27"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Top)">
                                      <p:cBhvr>
                                        <p:cTn id="32" dur="1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Top)">
                                      <p:cBhvr>
                                        <p:cTn id="3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4848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dirty="0">
                <a:solidFill>
                  <a:schemeClr val="tx1"/>
                </a:solidFill>
                <a:latin typeface="Arial Narrow" pitchFamily="34" charset="0"/>
              </a:rPr>
              <a:t>Vomissement</a:t>
            </a:r>
          </a:p>
        </p:txBody>
      </p:sp>
      <p:sp>
        <p:nvSpPr>
          <p:cNvPr id="3" name="Rectangle 2"/>
          <p:cNvSpPr/>
          <p:nvPr/>
        </p:nvSpPr>
        <p:spPr>
          <a:xfrm>
            <a:off x="4859338"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Etude</a:t>
            </a:r>
          </a:p>
        </p:txBody>
      </p:sp>
      <p:sp>
        <p:nvSpPr>
          <p:cNvPr id="4" name="Rectangle 3"/>
          <p:cNvSpPr/>
          <p:nvPr/>
        </p:nvSpPr>
        <p:spPr>
          <a:xfrm>
            <a:off x="2771775" y="544512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Maladie</a:t>
            </a:r>
          </a:p>
        </p:txBody>
      </p:sp>
      <p:sp>
        <p:nvSpPr>
          <p:cNvPr id="5" name="Rectangle 4"/>
          <p:cNvSpPr/>
          <p:nvPr/>
        </p:nvSpPr>
        <p:spPr>
          <a:xfrm>
            <a:off x="684213" y="5445125"/>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Incision</a:t>
            </a:r>
          </a:p>
        </p:txBody>
      </p:sp>
      <p:sp>
        <p:nvSpPr>
          <p:cNvPr id="6" name="Rectangle 5"/>
          <p:cNvSpPr/>
          <p:nvPr/>
        </p:nvSpPr>
        <p:spPr>
          <a:xfrm>
            <a:off x="694848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Gris</a:t>
            </a:r>
          </a:p>
        </p:txBody>
      </p:sp>
      <p:sp>
        <p:nvSpPr>
          <p:cNvPr id="7" name="Rectangle 6"/>
          <p:cNvSpPr/>
          <p:nvPr/>
        </p:nvSpPr>
        <p:spPr>
          <a:xfrm>
            <a:off x="4859338"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Blanc</a:t>
            </a:r>
          </a:p>
        </p:txBody>
      </p:sp>
      <p:sp>
        <p:nvSpPr>
          <p:cNvPr id="8" name="Rectangle 7"/>
          <p:cNvSpPr/>
          <p:nvPr/>
        </p:nvSpPr>
        <p:spPr>
          <a:xfrm>
            <a:off x="2771775" y="3140075"/>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Rouge</a:t>
            </a:r>
          </a:p>
        </p:txBody>
      </p:sp>
      <p:sp>
        <p:nvSpPr>
          <p:cNvPr id="9" name="Rectangle 8"/>
          <p:cNvSpPr/>
          <p:nvPr/>
        </p:nvSpPr>
        <p:spPr>
          <a:xfrm>
            <a:off x="684213" y="3140075"/>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Bleu</a:t>
            </a:r>
          </a:p>
        </p:txBody>
      </p:sp>
      <p:sp>
        <p:nvSpPr>
          <p:cNvPr id="12" name="Rectangle à coins arrondis 11"/>
          <p:cNvSpPr/>
          <p:nvPr/>
        </p:nvSpPr>
        <p:spPr>
          <a:xfrm>
            <a:off x="395288"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CYAN-</a:t>
            </a:r>
          </a:p>
        </p:txBody>
      </p:sp>
      <p:sp>
        <p:nvSpPr>
          <p:cNvPr id="13" name="Rectangle à coins arrondis 12"/>
          <p:cNvSpPr/>
          <p:nvPr/>
        </p:nvSpPr>
        <p:spPr>
          <a:xfrm>
            <a:off x="2484438" y="2132013"/>
            <a:ext cx="1871662"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ÉRYTHR-</a:t>
            </a:r>
          </a:p>
        </p:txBody>
      </p:sp>
      <p:sp>
        <p:nvSpPr>
          <p:cNvPr id="14" name="Rectangle à coins arrondis 13"/>
          <p:cNvSpPr/>
          <p:nvPr/>
        </p:nvSpPr>
        <p:spPr>
          <a:xfrm>
            <a:off x="4572000" y="2132013"/>
            <a:ext cx="1871663"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LEUCO-</a:t>
            </a:r>
          </a:p>
        </p:txBody>
      </p:sp>
      <p:sp>
        <p:nvSpPr>
          <p:cNvPr id="15" name="Rectangle à coins arrondis 14"/>
          <p:cNvSpPr/>
          <p:nvPr/>
        </p:nvSpPr>
        <p:spPr>
          <a:xfrm>
            <a:off x="6659563" y="2132013"/>
            <a:ext cx="1873250" cy="1081087"/>
          </a:xfrm>
          <a:prstGeom prst="roundRect">
            <a:avLst/>
          </a:prstGeom>
          <a:solidFill>
            <a:srgbClr val="00B05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POLIO-</a:t>
            </a:r>
          </a:p>
        </p:txBody>
      </p:sp>
      <p:sp>
        <p:nvSpPr>
          <p:cNvPr id="16" name="Rectangle à coins arrondis 15"/>
          <p:cNvSpPr/>
          <p:nvPr/>
        </p:nvSpPr>
        <p:spPr>
          <a:xfrm>
            <a:off x="395288"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-TOMIE</a:t>
            </a:r>
          </a:p>
        </p:txBody>
      </p:sp>
      <p:sp>
        <p:nvSpPr>
          <p:cNvPr id="17" name="Rectangle à coins arrondis 16"/>
          <p:cNvSpPr/>
          <p:nvPr/>
        </p:nvSpPr>
        <p:spPr>
          <a:xfrm>
            <a:off x="2484438" y="4437063"/>
            <a:ext cx="1871662"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-PATHIE</a:t>
            </a:r>
          </a:p>
        </p:txBody>
      </p:sp>
      <p:sp>
        <p:nvSpPr>
          <p:cNvPr id="18" name="Rectangle à coins arrondis 17"/>
          <p:cNvSpPr/>
          <p:nvPr/>
        </p:nvSpPr>
        <p:spPr>
          <a:xfrm>
            <a:off x="4572000" y="4437063"/>
            <a:ext cx="1871663"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-LOGIE</a:t>
            </a:r>
          </a:p>
        </p:txBody>
      </p:sp>
      <p:sp>
        <p:nvSpPr>
          <p:cNvPr id="19" name="Rectangle à coins arrondis 18"/>
          <p:cNvSpPr/>
          <p:nvPr/>
        </p:nvSpPr>
        <p:spPr>
          <a:xfrm>
            <a:off x="6659563" y="4437063"/>
            <a:ext cx="1873250" cy="1079500"/>
          </a:xfrm>
          <a:prstGeom prst="roundRect">
            <a:avLst/>
          </a:prstGeom>
          <a:solidFill>
            <a:srgbClr val="FFFF00"/>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solidFill>
                  <a:schemeClr val="tx1"/>
                </a:solidFill>
                <a:latin typeface="Arial Narrow" pitchFamily="34" charset="0"/>
              </a:rPr>
              <a:t>-ÉMÈSE</a:t>
            </a:r>
          </a:p>
        </p:txBody>
      </p:sp>
      <p:grpSp>
        <p:nvGrpSpPr>
          <p:cNvPr id="39954" name="Groupe 19"/>
          <p:cNvGrpSpPr>
            <a:grpSpLocks/>
          </p:cNvGrpSpPr>
          <p:nvPr/>
        </p:nvGrpSpPr>
        <p:grpSpPr bwMode="auto">
          <a:xfrm>
            <a:off x="342900" y="117475"/>
            <a:ext cx="8261350" cy="1573213"/>
            <a:chOff x="342398" y="118161"/>
            <a:chExt cx="8261852" cy="1573249"/>
          </a:xfrm>
        </p:grpSpPr>
        <p:sp>
          <p:nvSpPr>
            <p:cNvPr id="21" name="Rectangle à coins arrondis 20"/>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39958" name="Image 21"/>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Top)">
                                      <p:cBhvr>
                                        <p:cTn id="12"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Top)">
                                      <p:cBhvr>
                                        <p:cTn id="1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Top)">
                                      <p:cBhvr>
                                        <p:cTn id="27"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Top)">
                                      <p:cBhvr>
                                        <p:cTn id="32" dur="1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Top)">
                                      <p:cBhvr>
                                        <p:cTn id="3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48488" y="537210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Muscle</a:t>
            </a:r>
          </a:p>
        </p:txBody>
      </p:sp>
      <p:sp>
        <p:nvSpPr>
          <p:cNvPr id="3" name="Rectangle 2"/>
          <p:cNvSpPr/>
          <p:nvPr/>
        </p:nvSpPr>
        <p:spPr>
          <a:xfrm>
            <a:off x="4859338" y="537210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Poumon</a:t>
            </a:r>
          </a:p>
        </p:txBody>
      </p:sp>
      <p:sp>
        <p:nvSpPr>
          <p:cNvPr id="4" name="Rectangle 3"/>
          <p:cNvSpPr/>
          <p:nvPr/>
        </p:nvSpPr>
        <p:spPr>
          <a:xfrm>
            <a:off x="2771775" y="537210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Pied</a:t>
            </a:r>
          </a:p>
        </p:txBody>
      </p:sp>
      <p:sp>
        <p:nvSpPr>
          <p:cNvPr id="5" name="Rectangle 4"/>
          <p:cNvSpPr/>
          <p:nvPr/>
        </p:nvSpPr>
        <p:spPr>
          <a:xfrm>
            <a:off x="684213" y="5372100"/>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Bouche</a:t>
            </a:r>
          </a:p>
        </p:txBody>
      </p:sp>
      <p:sp>
        <p:nvSpPr>
          <p:cNvPr id="6" name="Rectangle 5"/>
          <p:cNvSpPr/>
          <p:nvPr/>
        </p:nvSpPr>
        <p:spPr>
          <a:xfrm>
            <a:off x="6948488" y="306705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Foie</a:t>
            </a:r>
          </a:p>
        </p:txBody>
      </p:sp>
      <p:sp>
        <p:nvSpPr>
          <p:cNvPr id="7" name="Rectangle 6"/>
          <p:cNvSpPr/>
          <p:nvPr/>
        </p:nvSpPr>
        <p:spPr>
          <a:xfrm>
            <a:off x="4859338" y="306705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Bras</a:t>
            </a:r>
          </a:p>
        </p:txBody>
      </p:sp>
      <p:sp>
        <p:nvSpPr>
          <p:cNvPr id="8" name="Rectangle 7"/>
          <p:cNvSpPr/>
          <p:nvPr/>
        </p:nvSpPr>
        <p:spPr>
          <a:xfrm>
            <a:off x="2771775" y="3067050"/>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Hanche</a:t>
            </a:r>
          </a:p>
        </p:txBody>
      </p:sp>
      <p:sp>
        <p:nvSpPr>
          <p:cNvPr id="9" name="Rectangle 8"/>
          <p:cNvSpPr/>
          <p:nvPr/>
        </p:nvSpPr>
        <p:spPr>
          <a:xfrm>
            <a:off x="684213" y="3067050"/>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Estomac</a:t>
            </a:r>
          </a:p>
        </p:txBody>
      </p:sp>
      <p:sp>
        <p:nvSpPr>
          <p:cNvPr id="12" name="Rectangle à coins arrondis 11"/>
          <p:cNvSpPr/>
          <p:nvPr/>
        </p:nvSpPr>
        <p:spPr>
          <a:xfrm>
            <a:off x="395288" y="2058988"/>
            <a:ext cx="1873250" cy="1081087"/>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GASTR(-)</a:t>
            </a:r>
          </a:p>
        </p:txBody>
      </p:sp>
      <p:sp>
        <p:nvSpPr>
          <p:cNvPr id="13" name="Rectangle à coins arrondis 12"/>
          <p:cNvSpPr/>
          <p:nvPr/>
        </p:nvSpPr>
        <p:spPr>
          <a:xfrm>
            <a:off x="2484438" y="2058988"/>
            <a:ext cx="1871662" cy="1081087"/>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COX(-)</a:t>
            </a:r>
          </a:p>
        </p:txBody>
      </p:sp>
      <p:sp>
        <p:nvSpPr>
          <p:cNvPr id="14" name="Rectangle à coins arrondis 13"/>
          <p:cNvSpPr/>
          <p:nvPr/>
        </p:nvSpPr>
        <p:spPr>
          <a:xfrm>
            <a:off x="4572000" y="2058988"/>
            <a:ext cx="1871663" cy="1081087"/>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BRACH(-)</a:t>
            </a:r>
          </a:p>
        </p:txBody>
      </p:sp>
      <p:sp>
        <p:nvSpPr>
          <p:cNvPr id="15" name="Rectangle à coins arrondis 14"/>
          <p:cNvSpPr/>
          <p:nvPr/>
        </p:nvSpPr>
        <p:spPr>
          <a:xfrm>
            <a:off x="6659563" y="2058988"/>
            <a:ext cx="1873250" cy="1081087"/>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HÉPAT-</a:t>
            </a:r>
          </a:p>
        </p:txBody>
      </p:sp>
      <p:sp>
        <p:nvSpPr>
          <p:cNvPr id="16" name="Rectangle à coins arrondis 15"/>
          <p:cNvSpPr/>
          <p:nvPr/>
        </p:nvSpPr>
        <p:spPr>
          <a:xfrm>
            <a:off x="395288" y="4364038"/>
            <a:ext cx="1873250"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STOM(-)</a:t>
            </a:r>
          </a:p>
        </p:txBody>
      </p:sp>
      <p:sp>
        <p:nvSpPr>
          <p:cNvPr id="17" name="Rectangle à coins arrondis 16"/>
          <p:cNvSpPr/>
          <p:nvPr/>
        </p:nvSpPr>
        <p:spPr>
          <a:xfrm>
            <a:off x="2484438" y="4364038"/>
            <a:ext cx="1871662"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PED(-)</a:t>
            </a:r>
          </a:p>
        </p:txBody>
      </p:sp>
      <p:sp>
        <p:nvSpPr>
          <p:cNvPr id="18" name="Rectangle à coins arrondis 17"/>
          <p:cNvSpPr/>
          <p:nvPr/>
        </p:nvSpPr>
        <p:spPr>
          <a:xfrm>
            <a:off x="4572000" y="4364038"/>
            <a:ext cx="1871663"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PULM(-)</a:t>
            </a:r>
          </a:p>
        </p:txBody>
      </p:sp>
      <p:sp>
        <p:nvSpPr>
          <p:cNvPr id="19" name="Rectangle à coins arrondis 18"/>
          <p:cNvSpPr/>
          <p:nvPr/>
        </p:nvSpPr>
        <p:spPr>
          <a:xfrm>
            <a:off x="6659563" y="4364038"/>
            <a:ext cx="1873250"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MY(-)</a:t>
            </a:r>
          </a:p>
        </p:txBody>
      </p:sp>
      <p:grpSp>
        <p:nvGrpSpPr>
          <p:cNvPr id="40978" name="Groupe 19"/>
          <p:cNvGrpSpPr>
            <a:grpSpLocks/>
          </p:cNvGrpSpPr>
          <p:nvPr/>
        </p:nvGrpSpPr>
        <p:grpSpPr bwMode="auto">
          <a:xfrm>
            <a:off x="342900" y="117475"/>
            <a:ext cx="8261350" cy="1573213"/>
            <a:chOff x="342398" y="118161"/>
            <a:chExt cx="8261852" cy="1573249"/>
          </a:xfrm>
        </p:grpSpPr>
        <p:sp>
          <p:nvSpPr>
            <p:cNvPr id="21" name="Rectangle à coins arrondis 20"/>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40982" name="Image 21"/>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Top)">
                                      <p:cBhvr>
                                        <p:cTn id="12"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Top)">
                                      <p:cBhvr>
                                        <p:cTn id="1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Top)">
                                      <p:cBhvr>
                                        <p:cTn id="27"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Top)">
                                      <p:cBhvr>
                                        <p:cTn id="32" dur="1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Top)">
                                      <p:cBhvr>
                                        <p:cTn id="3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231775" y="2486025"/>
            <a:ext cx="8732838" cy="1016000"/>
          </a:xfrm>
          <a:prstGeom prst="rect">
            <a:avLst/>
          </a:prstGeom>
          <a:noFill/>
          <a:ln w="9525">
            <a:noFill/>
            <a:miter lim="800000"/>
            <a:headEnd/>
            <a:tailEnd/>
          </a:ln>
        </p:spPr>
        <p:txBody>
          <a:bodyPr>
            <a:spAutoFit/>
          </a:bodyPr>
          <a:lstStyle/>
          <a:p>
            <a:pPr algn="just"/>
            <a:r>
              <a:rPr lang="fr-FR" sz="2000">
                <a:latin typeface="Arial Narrow" pitchFamily="34" charset="0"/>
              </a:rPr>
              <a:t>C’est un élément qui, placé au début d’un mot, forme un mot nouveau dont le sens est différent. Le préfixe se place devant un radical ou un suffixe comme dans les exemples suivants :</a:t>
            </a:r>
          </a:p>
        </p:txBody>
      </p:sp>
      <p:sp>
        <p:nvSpPr>
          <p:cNvPr id="6" name="Rectangle 5"/>
          <p:cNvSpPr/>
          <p:nvPr/>
        </p:nvSpPr>
        <p:spPr>
          <a:xfrm>
            <a:off x="395288" y="42211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latin typeface="Arial Narrow" pitchFamily="34" charset="0"/>
              </a:rPr>
              <a:t>Dys</a:t>
            </a:r>
            <a:r>
              <a:rPr lang="fr-FR" b="1" dirty="0">
                <a:latin typeface="Arial Narrow" pitchFamily="34" charset="0"/>
              </a:rPr>
              <a:t>(-)  </a:t>
            </a:r>
          </a:p>
          <a:p>
            <a:pPr algn="ctr">
              <a:defRPr/>
            </a:pPr>
            <a:r>
              <a:rPr lang="fr-FR" b="1" dirty="0">
                <a:latin typeface="Arial Narrow" pitchFamily="34" charset="0"/>
              </a:rPr>
              <a:t>Difficulté</a:t>
            </a:r>
          </a:p>
          <a:p>
            <a:pPr algn="ctr">
              <a:defRPr/>
            </a:pPr>
            <a:r>
              <a:rPr lang="fr-FR" b="1" dirty="0">
                <a:latin typeface="Arial Narrow" pitchFamily="34" charset="0"/>
              </a:rPr>
              <a:t>Préfixe</a:t>
            </a:r>
          </a:p>
        </p:txBody>
      </p:sp>
      <p:sp>
        <p:nvSpPr>
          <p:cNvPr id="7" name="Rectangle 6"/>
          <p:cNvSpPr/>
          <p:nvPr/>
        </p:nvSpPr>
        <p:spPr>
          <a:xfrm>
            <a:off x="2484438" y="4221163"/>
            <a:ext cx="2087562" cy="10080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latin typeface="Arial Narrow" pitchFamily="34" charset="0"/>
              </a:rPr>
              <a:t>-</a:t>
            </a:r>
            <a:r>
              <a:rPr lang="fr-FR" b="1" dirty="0" err="1">
                <a:solidFill>
                  <a:schemeClr val="tx1"/>
                </a:solidFill>
                <a:latin typeface="Arial Narrow" pitchFamily="34" charset="0"/>
              </a:rPr>
              <a:t>pnée</a:t>
            </a:r>
            <a:r>
              <a:rPr lang="fr-FR" b="1" dirty="0">
                <a:solidFill>
                  <a:schemeClr val="tx1"/>
                </a:solidFill>
                <a:latin typeface="Arial Narrow" pitchFamily="34" charset="0"/>
              </a:rPr>
              <a:t> </a:t>
            </a:r>
          </a:p>
          <a:p>
            <a:pPr algn="ctr">
              <a:defRPr/>
            </a:pPr>
            <a:r>
              <a:rPr lang="fr-FR" b="1" dirty="0">
                <a:solidFill>
                  <a:schemeClr val="tx1"/>
                </a:solidFill>
                <a:latin typeface="Arial Narrow" pitchFamily="34" charset="0"/>
              </a:rPr>
              <a:t>Respiration</a:t>
            </a:r>
          </a:p>
          <a:p>
            <a:pPr algn="ctr">
              <a:defRPr/>
            </a:pPr>
            <a:r>
              <a:rPr lang="fr-FR" b="1" dirty="0">
                <a:solidFill>
                  <a:schemeClr val="tx1"/>
                </a:solidFill>
                <a:latin typeface="Arial Narrow" pitchFamily="34" charset="0"/>
              </a:rPr>
              <a:t>Suffixe</a:t>
            </a:r>
          </a:p>
        </p:txBody>
      </p:sp>
      <p:sp>
        <p:nvSpPr>
          <p:cNvPr id="8" name="Carré corné 7"/>
          <p:cNvSpPr/>
          <p:nvPr/>
        </p:nvSpPr>
        <p:spPr>
          <a:xfrm>
            <a:off x="1116013" y="5373688"/>
            <a:ext cx="2808287" cy="792162"/>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Difficulté respiratoire</a:t>
            </a:r>
          </a:p>
        </p:txBody>
      </p:sp>
      <p:sp>
        <p:nvSpPr>
          <p:cNvPr id="9" name="Rectangle 8"/>
          <p:cNvSpPr/>
          <p:nvPr/>
        </p:nvSpPr>
        <p:spPr>
          <a:xfrm>
            <a:off x="4787900" y="4221163"/>
            <a:ext cx="2087563"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Brady(-)  Ralentissement</a:t>
            </a:r>
          </a:p>
          <a:p>
            <a:pPr algn="ctr">
              <a:defRPr/>
            </a:pPr>
            <a:r>
              <a:rPr lang="fr-FR" b="1" dirty="0">
                <a:latin typeface="Arial Narrow" pitchFamily="34" charset="0"/>
              </a:rPr>
              <a:t>Préfixe</a:t>
            </a:r>
          </a:p>
        </p:txBody>
      </p:sp>
      <p:sp>
        <p:nvSpPr>
          <p:cNvPr id="10" name="Rectangle 9"/>
          <p:cNvSpPr/>
          <p:nvPr/>
        </p:nvSpPr>
        <p:spPr>
          <a:xfrm>
            <a:off x="6875463" y="4221163"/>
            <a:ext cx="2089150" cy="1008062"/>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err="1">
                <a:solidFill>
                  <a:schemeClr val="bg1"/>
                </a:solidFill>
                <a:latin typeface="Arial Narrow" pitchFamily="34" charset="0"/>
              </a:rPr>
              <a:t>Card</a:t>
            </a:r>
            <a:r>
              <a:rPr lang="fr-FR" b="1" dirty="0">
                <a:solidFill>
                  <a:schemeClr val="bg1"/>
                </a:solidFill>
                <a:latin typeface="Arial Narrow" pitchFamily="34" charset="0"/>
              </a:rPr>
              <a:t>(</a:t>
            </a:r>
            <a:r>
              <a:rPr lang="fr-FR" b="1" dirty="0" err="1">
                <a:solidFill>
                  <a:schemeClr val="bg1"/>
                </a:solidFill>
                <a:latin typeface="Arial Narrow" pitchFamily="34" charset="0"/>
              </a:rPr>
              <a:t>ie</a:t>
            </a:r>
            <a:r>
              <a:rPr lang="fr-FR" b="1" dirty="0">
                <a:solidFill>
                  <a:schemeClr val="bg1"/>
                </a:solidFill>
                <a:latin typeface="Arial Narrow" pitchFamily="34" charset="0"/>
              </a:rPr>
              <a:t>) : </a:t>
            </a:r>
          </a:p>
          <a:p>
            <a:pPr algn="ctr">
              <a:defRPr/>
            </a:pPr>
            <a:r>
              <a:rPr lang="fr-FR" b="1" dirty="0">
                <a:solidFill>
                  <a:schemeClr val="bg1"/>
                </a:solidFill>
                <a:latin typeface="Arial Narrow" pitchFamily="34" charset="0"/>
              </a:rPr>
              <a:t>Cœur</a:t>
            </a:r>
          </a:p>
          <a:p>
            <a:pPr algn="ctr">
              <a:defRPr/>
            </a:pPr>
            <a:r>
              <a:rPr lang="fr-FR" b="1" dirty="0">
                <a:solidFill>
                  <a:schemeClr val="bg1"/>
                </a:solidFill>
                <a:latin typeface="Arial Narrow" pitchFamily="34" charset="0"/>
              </a:rPr>
              <a:t>Racine</a:t>
            </a:r>
          </a:p>
        </p:txBody>
      </p:sp>
      <p:sp>
        <p:nvSpPr>
          <p:cNvPr id="11" name="Carré corné 10"/>
          <p:cNvSpPr/>
          <p:nvPr/>
        </p:nvSpPr>
        <p:spPr>
          <a:xfrm>
            <a:off x="5508625" y="5373688"/>
            <a:ext cx="2808288" cy="792162"/>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Ralentissement du </a:t>
            </a:r>
          </a:p>
          <a:p>
            <a:pPr algn="ctr">
              <a:defRPr/>
            </a:pPr>
            <a:r>
              <a:rPr lang="fr-FR" b="1" dirty="0">
                <a:solidFill>
                  <a:schemeClr val="tx1"/>
                </a:solidFill>
              </a:rPr>
              <a:t>rythme cardiaque</a:t>
            </a:r>
          </a:p>
        </p:txBody>
      </p:sp>
      <p:grpSp>
        <p:nvGrpSpPr>
          <p:cNvPr id="5129" name="Groupe 2"/>
          <p:cNvGrpSpPr>
            <a:grpSpLocks/>
          </p:cNvGrpSpPr>
          <p:nvPr/>
        </p:nvGrpSpPr>
        <p:grpSpPr bwMode="auto">
          <a:xfrm>
            <a:off x="342900" y="117475"/>
            <a:ext cx="8261350" cy="1573213"/>
            <a:chOff x="342398" y="118161"/>
            <a:chExt cx="8261852" cy="1573249"/>
          </a:xfrm>
        </p:grpSpPr>
        <p:sp>
          <p:nvSpPr>
            <p:cNvPr id="4" name="Rectangle à coins arrondis 3"/>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5135" name="Image 1"/>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sp>
        <p:nvSpPr>
          <p:cNvPr id="2" name="Rectangle 1"/>
          <p:cNvSpPr/>
          <p:nvPr/>
        </p:nvSpPr>
        <p:spPr>
          <a:xfrm>
            <a:off x="1476375" y="3644900"/>
            <a:ext cx="2087563"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DYSPNÉE</a:t>
            </a:r>
          </a:p>
        </p:txBody>
      </p:sp>
      <p:sp>
        <p:nvSpPr>
          <p:cNvPr id="13" name="Rectangle 12"/>
          <p:cNvSpPr/>
          <p:nvPr/>
        </p:nvSpPr>
        <p:spPr>
          <a:xfrm>
            <a:off x="5868988" y="3644900"/>
            <a:ext cx="2087562" cy="43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latin typeface="Arial Narrow" pitchFamily="34" charset="0"/>
              </a:rPr>
              <a:t>BRADYCARDIE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Right)">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p:tgtEl>
                                          <p:spTgt spid="2"/>
                                        </p:tgtEl>
                                        <p:attrNameLst>
                                          <p:attrName>ppt_y</p:attrName>
                                        </p:attrNameLst>
                                      </p:cBhvr>
                                      <p:tavLst>
                                        <p:tav tm="0">
                                          <p:val>
                                            <p:strVal val="#ppt_y+#ppt_h*1.125000"/>
                                          </p:val>
                                        </p:tav>
                                        <p:tav tm="100000">
                                          <p:val>
                                            <p:strVal val="#ppt_y"/>
                                          </p:val>
                                        </p:tav>
                                      </p:tavLst>
                                    </p:anim>
                                    <p:animEffect transition="in" filter="wipe(up)">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Top)">
                                      <p:cBhvr>
                                        <p:cTn id="23"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lide(fromRigh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00"/>
                                        <p:tgtEl>
                                          <p:spTgt spid="13"/>
                                        </p:tgtEl>
                                        <p:attrNameLst>
                                          <p:attrName>ppt_y</p:attrName>
                                        </p:attrNameLst>
                                      </p:cBhvr>
                                      <p:tavLst>
                                        <p:tav tm="0">
                                          <p:val>
                                            <p:strVal val="#ppt_y+#ppt_h*1.125000"/>
                                          </p:val>
                                        </p:tav>
                                        <p:tav tm="100000">
                                          <p:val>
                                            <p:strVal val="#ppt_y"/>
                                          </p:val>
                                        </p:tav>
                                      </p:tavLst>
                                    </p:anim>
                                    <p:animEffect transition="in" filter="wipe(up)">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lide(fromTop)">
                                      <p:cBhvr>
                                        <p:cTn id="44"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48488" y="551656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Intestin</a:t>
            </a:r>
          </a:p>
        </p:txBody>
      </p:sp>
      <p:sp>
        <p:nvSpPr>
          <p:cNvPr id="3" name="Rectangle 2"/>
          <p:cNvSpPr/>
          <p:nvPr/>
        </p:nvSpPr>
        <p:spPr>
          <a:xfrm>
            <a:off x="4859338" y="551656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Abdomen</a:t>
            </a:r>
          </a:p>
        </p:txBody>
      </p:sp>
      <p:sp>
        <p:nvSpPr>
          <p:cNvPr id="4" name="Rectangle 3"/>
          <p:cNvSpPr/>
          <p:nvPr/>
        </p:nvSpPr>
        <p:spPr>
          <a:xfrm>
            <a:off x="2771775" y="551656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Peau</a:t>
            </a:r>
          </a:p>
        </p:txBody>
      </p:sp>
      <p:sp>
        <p:nvSpPr>
          <p:cNvPr id="5" name="Rectangle 4"/>
          <p:cNvSpPr/>
          <p:nvPr/>
        </p:nvSpPr>
        <p:spPr>
          <a:xfrm>
            <a:off x="684213" y="5516563"/>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err="1">
                <a:solidFill>
                  <a:schemeClr val="tx1"/>
                </a:solidFill>
                <a:latin typeface="Arial Narrow" pitchFamily="34" charset="0"/>
              </a:rPr>
              <a:t>Oeil</a:t>
            </a:r>
            <a:endParaRPr lang="fr-FR" sz="2000" dirty="0">
              <a:solidFill>
                <a:schemeClr val="tx1"/>
              </a:solidFill>
              <a:latin typeface="Arial Narrow" pitchFamily="34" charset="0"/>
            </a:endParaRPr>
          </a:p>
        </p:txBody>
      </p:sp>
      <p:sp>
        <p:nvSpPr>
          <p:cNvPr id="6" name="Rectangle 5"/>
          <p:cNvSpPr/>
          <p:nvPr/>
        </p:nvSpPr>
        <p:spPr>
          <a:xfrm>
            <a:off x="6948488" y="321151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Nez</a:t>
            </a:r>
          </a:p>
        </p:txBody>
      </p:sp>
      <p:sp>
        <p:nvSpPr>
          <p:cNvPr id="7" name="Rectangle 6"/>
          <p:cNvSpPr/>
          <p:nvPr/>
        </p:nvSpPr>
        <p:spPr>
          <a:xfrm>
            <a:off x="4859338" y="321151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Oreille</a:t>
            </a:r>
          </a:p>
        </p:txBody>
      </p:sp>
      <p:sp>
        <p:nvSpPr>
          <p:cNvPr id="8" name="Rectangle 7"/>
          <p:cNvSpPr/>
          <p:nvPr/>
        </p:nvSpPr>
        <p:spPr>
          <a:xfrm>
            <a:off x="2771775" y="3211513"/>
            <a:ext cx="1368425"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Vessie</a:t>
            </a:r>
          </a:p>
        </p:txBody>
      </p:sp>
      <p:sp>
        <p:nvSpPr>
          <p:cNvPr id="9" name="Rectangle 8"/>
          <p:cNvSpPr/>
          <p:nvPr/>
        </p:nvSpPr>
        <p:spPr>
          <a:xfrm>
            <a:off x="684213" y="3211513"/>
            <a:ext cx="1366837" cy="7207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fr-FR" sz="2000" dirty="0">
                <a:solidFill>
                  <a:schemeClr val="tx1"/>
                </a:solidFill>
                <a:latin typeface="Arial Narrow" pitchFamily="34" charset="0"/>
              </a:rPr>
              <a:t>Rein</a:t>
            </a:r>
          </a:p>
        </p:txBody>
      </p:sp>
      <p:sp>
        <p:nvSpPr>
          <p:cNvPr id="12" name="Rectangle à coins arrondis 11"/>
          <p:cNvSpPr/>
          <p:nvPr/>
        </p:nvSpPr>
        <p:spPr>
          <a:xfrm>
            <a:off x="395288" y="2203450"/>
            <a:ext cx="1873250" cy="1081088"/>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NEPHR(-)</a:t>
            </a:r>
          </a:p>
        </p:txBody>
      </p:sp>
      <p:sp>
        <p:nvSpPr>
          <p:cNvPr id="13" name="Rectangle à coins arrondis 12"/>
          <p:cNvSpPr/>
          <p:nvPr/>
        </p:nvSpPr>
        <p:spPr>
          <a:xfrm>
            <a:off x="2484438" y="2203450"/>
            <a:ext cx="1871662" cy="1081088"/>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CYST(-)</a:t>
            </a:r>
          </a:p>
        </p:txBody>
      </p:sp>
      <p:sp>
        <p:nvSpPr>
          <p:cNvPr id="14" name="Rectangle à coins arrondis 13"/>
          <p:cNvSpPr/>
          <p:nvPr/>
        </p:nvSpPr>
        <p:spPr>
          <a:xfrm>
            <a:off x="4572000" y="2203450"/>
            <a:ext cx="1871663" cy="1081088"/>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OT(-)</a:t>
            </a:r>
          </a:p>
        </p:txBody>
      </p:sp>
      <p:sp>
        <p:nvSpPr>
          <p:cNvPr id="15" name="Rectangle à coins arrondis 14"/>
          <p:cNvSpPr/>
          <p:nvPr/>
        </p:nvSpPr>
        <p:spPr>
          <a:xfrm>
            <a:off x="6659563" y="2203450"/>
            <a:ext cx="1873250" cy="1081088"/>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RHIN(-)</a:t>
            </a:r>
          </a:p>
        </p:txBody>
      </p:sp>
      <p:sp>
        <p:nvSpPr>
          <p:cNvPr id="16" name="Rectangle à coins arrondis 15"/>
          <p:cNvSpPr/>
          <p:nvPr/>
        </p:nvSpPr>
        <p:spPr>
          <a:xfrm>
            <a:off x="395288" y="4508500"/>
            <a:ext cx="1873250"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OPHTAL(-)</a:t>
            </a:r>
          </a:p>
        </p:txBody>
      </p:sp>
      <p:sp>
        <p:nvSpPr>
          <p:cNvPr id="17" name="Rectangle à coins arrondis 16"/>
          <p:cNvSpPr/>
          <p:nvPr/>
        </p:nvSpPr>
        <p:spPr>
          <a:xfrm>
            <a:off x="2484438" y="4508500"/>
            <a:ext cx="1871662"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DERM(-)</a:t>
            </a:r>
          </a:p>
        </p:txBody>
      </p:sp>
      <p:sp>
        <p:nvSpPr>
          <p:cNvPr id="18" name="Rectangle à coins arrondis 17"/>
          <p:cNvSpPr/>
          <p:nvPr/>
        </p:nvSpPr>
        <p:spPr>
          <a:xfrm>
            <a:off x="4572000" y="4508500"/>
            <a:ext cx="1871663"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LAPAR(-)</a:t>
            </a:r>
          </a:p>
        </p:txBody>
      </p:sp>
      <p:sp>
        <p:nvSpPr>
          <p:cNvPr id="19" name="Rectangle à coins arrondis 18"/>
          <p:cNvSpPr/>
          <p:nvPr/>
        </p:nvSpPr>
        <p:spPr>
          <a:xfrm>
            <a:off x="6659563" y="4508500"/>
            <a:ext cx="1873250" cy="1079500"/>
          </a:xfrm>
          <a:prstGeom prst="roundRect">
            <a:avLst/>
          </a:prstGeom>
          <a:solidFill>
            <a:schemeClr val="accent1"/>
          </a:solidFill>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fr-FR" sz="2400" b="1" dirty="0">
                <a:latin typeface="Arial Narrow" pitchFamily="34" charset="0"/>
              </a:rPr>
              <a:t>ENTER(-)</a:t>
            </a:r>
          </a:p>
        </p:txBody>
      </p:sp>
      <p:grpSp>
        <p:nvGrpSpPr>
          <p:cNvPr id="42002" name="Groupe 19"/>
          <p:cNvGrpSpPr>
            <a:grpSpLocks/>
          </p:cNvGrpSpPr>
          <p:nvPr/>
        </p:nvGrpSpPr>
        <p:grpSpPr bwMode="auto">
          <a:xfrm>
            <a:off x="342900" y="117475"/>
            <a:ext cx="8261350" cy="1573213"/>
            <a:chOff x="342398" y="118161"/>
            <a:chExt cx="8261852" cy="1573249"/>
          </a:xfrm>
        </p:grpSpPr>
        <p:sp>
          <p:nvSpPr>
            <p:cNvPr id="21" name="Rectangle à coins arrondis 20"/>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42006" name="Image 21"/>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Top)">
                                      <p:cBhvr>
                                        <p:cTn id="12"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Top)">
                                      <p:cBhvr>
                                        <p:cTn id="1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Top)">
                                      <p:cBhvr>
                                        <p:cTn id="22"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Top)">
                                      <p:cBhvr>
                                        <p:cTn id="27"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Top)">
                                      <p:cBhvr>
                                        <p:cTn id="32" dur="1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Top)">
                                      <p:cBhvr>
                                        <p:cTn id="3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Image 4"/>
          <p:cNvPicPr>
            <a:picLocks noChangeAspect="1"/>
          </p:cNvPicPr>
          <p:nvPr/>
        </p:nvPicPr>
        <p:blipFill>
          <a:blip r:embed="rId2" cstate="print"/>
          <a:srcRect l="10719" r="14281"/>
          <a:stretch>
            <a:fillRect/>
          </a:stretch>
        </p:blipFill>
        <p:spPr bwMode="auto">
          <a:xfrm>
            <a:off x="609600" y="1844675"/>
            <a:ext cx="2941638" cy="4716463"/>
          </a:xfrm>
          <a:prstGeom prst="rect">
            <a:avLst/>
          </a:prstGeom>
          <a:noFill/>
          <a:ln w="9525">
            <a:noFill/>
            <a:miter lim="800000"/>
            <a:headEnd/>
            <a:tailEnd/>
          </a:ln>
        </p:spPr>
      </p:pic>
      <p:grpSp>
        <p:nvGrpSpPr>
          <p:cNvPr id="43011" name="Groupe 1"/>
          <p:cNvGrpSpPr>
            <a:grpSpLocks/>
          </p:cNvGrpSpPr>
          <p:nvPr/>
        </p:nvGrpSpPr>
        <p:grpSpPr bwMode="auto">
          <a:xfrm>
            <a:off x="342900" y="117475"/>
            <a:ext cx="8261350" cy="1573213"/>
            <a:chOff x="342398" y="118161"/>
            <a:chExt cx="8261852" cy="1573249"/>
          </a:xfrm>
        </p:grpSpPr>
        <p:sp>
          <p:nvSpPr>
            <p:cNvPr id="3" name="Rectangle à coins arrondis 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43034" name="Image 3"/>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grpSp>
        <p:nvGrpSpPr>
          <p:cNvPr id="10" name="Groupe 9"/>
          <p:cNvGrpSpPr>
            <a:grpSpLocks/>
          </p:cNvGrpSpPr>
          <p:nvPr/>
        </p:nvGrpSpPr>
        <p:grpSpPr bwMode="auto">
          <a:xfrm>
            <a:off x="5021263" y="2689225"/>
            <a:ext cx="2963862" cy="400050"/>
            <a:chOff x="5022056" y="2688885"/>
            <a:chExt cx="2962882" cy="400110"/>
          </a:xfrm>
        </p:grpSpPr>
        <p:sp>
          <p:nvSpPr>
            <p:cNvPr id="8" name="Ellipse 7">
              <a:hlinkClick r:id="rId4" action="ppaction://hlinksldjump"/>
            </p:cNvPr>
            <p:cNvSpPr/>
            <p:nvPr/>
          </p:nvSpPr>
          <p:spPr>
            <a:xfrm>
              <a:off x="5022056" y="2708920"/>
              <a:ext cx="414040" cy="36004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fr-FR"/>
            </a:p>
          </p:txBody>
        </p:sp>
        <p:sp>
          <p:nvSpPr>
            <p:cNvPr id="43030" name="ZoneTexte 8"/>
            <p:cNvSpPr txBox="1">
              <a:spLocks noChangeArrowheads="1"/>
            </p:cNvSpPr>
            <p:nvPr/>
          </p:nvSpPr>
          <p:spPr bwMode="auto">
            <a:xfrm>
              <a:off x="5580112" y="2688885"/>
              <a:ext cx="2404826" cy="400110"/>
            </a:xfrm>
            <a:prstGeom prst="rect">
              <a:avLst/>
            </a:prstGeom>
            <a:noFill/>
            <a:ln w="9525">
              <a:noFill/>
              <a:miter lim="800000"/>
              <a:headEnd/>
              <a:tailEnd/>
            </a:ln>
          </p:spPr>
          <p:txBody>
            <a:bodyPr wrap="none">
              <a:spAutoFit/>
            </a:bodyPr>
            <a:lstStyle/>
            <a:p>
              <a:r>
                <a:rPr lang="fr-FR" sz="2000">
                  <a:latin typeface="Arial Narrow" pitchFamily="34" charset="0"/>
                </a:rPr>
                <a:t>Abouchement à la peau</a:t>
              </a:r>
            </a:p>
          </p:txBody>
        </p:sp>
      </p:grpSp>
      <p:grpSp>
        <p:nvGrpSpPr>
          <p:cNvPr id="11" name="Groupe 10"/>
          <p:cNvGrpSpPr>
            <a:grpSpLocks/>
          </p:cNvGrpSpPr>
          <p:nvPr/>
        </p:nvGrpSpPr>
        <p:grpSpPr bwMode="auto">
          <a:xfrm>
            <a:off x="5021263" y="3460750"/>
            <a:ext cx="3300412" cy="400050"/>
            <a:chOff x="5022056" y="2688885"/>
            <a:chExt cx="3299512" cy="400110"/>
          </a:xfrm>
        </p:grpSpPr>
        <p:sp>
          <p:nvSpPr>
            <p:cNvPr id="12" name="Ellipse 11">
              <a:hlinkClick r:id="rId5" action="ppaction://hlinksldjump"/>
            </p:cNvPr>
            <p:cNvSpPr/>
            <p:nvPr/>
          </p:nvSpPr>
          <p:spPr>
            <a:xfrm>
              <a:off x="5022056" y="2708920"/>
              <a:ext cx="414040" cy="36004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fr-FR"/>
            </a:p>
          </p:txBody>
        </p:sp>
        <p:sp>
          <p:nvSpPr>
            <p:cNvPr id="43026" name="ZoneTexte 12"/>
            <p:cNvSpPr txBox="1">
              <a:spLocks noChangeArrowheads="1"/>
            </p:cNvSpPr>
            <p:nvPr/>
          </p:nvSpPr>
          <p:spPr bwMode="auto">
            <a:xfrm>
              <a:off x="5580112" y="2688885"/>
              <a:ext cx="2741456" cy="400110"/>
            </a:xfrm>
            <a:prstGeom prst="rect">
              <a:avLst/>
            </a:prstGeom>
            <a:noFill/>
            <a:ln w="9525">
              <a:noFill/>
              <a:miter lim="800000"/>
              <a:headEnd/>
              <a:tailEnd/>
            </a:ln>
          </p:spPr>
          <p:txBody>
            <a:bodyPr wrap="none">
              <a:spAutoFit/>
            </a:bodyPr>
            <a:lstStyle/>
            <a:p>
              <a:r>
                <a:rPr lang="fr-FR" sz="2000">
                  <a:latin typeface="Arial Narrow" pitchFamily="34" charset="0"/>
                </a:rPr>
                <a:t>Ablation (totale ou partielle)</a:t>
              </a:r>
            </a:p>
          </p:txBody>
        </p:sp>
      </p:grpSp>
      <p:grpSp>
        <p:nvGrpSpPr>
          <p:cNvPr id="14" name="Groupe 13"/>
          <p:cNvGrpSpPr>
            <a:grpSpLocks/>
          </p:cNvGrpSpPr>
          <p:nvPr/>
        </p:nvGrpSpPr>
        <p:grpSpPr bwMode="auto">
          <a:xfrm>
            <a:off x="5021263" y="4198938"/>
            <a:ext cx="1457325" cy="400050"/>
            <a:chOff x="5022056" y="2688885"/>
            <a:chExt cx="1456059" cy="400110"/>
          </a:xfrm>
        </p:grpSpPr>
        <p:sp>
          <p:nvSpPr>
            <p:cNvPr id="15" name="Ellipse 14">
              <a:hlinkClick r:id="rId4" action="ppaction://hlinksldjump"/>
            </p:cNvPr>
            <p:cNvSpPr/>
            <p:nvPr/>
          </p:nvSpPr>
          <p:spPr>
            <a:xfrm>
              <a:off x="5022056" y="2708920"/>
              <a:ext cx="414040" cy="36004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fr-FR"/>
            </a:p>
          </p:txBody>
        </p:sp>
        <p:sp>
          <p:nvSpPr>
            <p:cNvPr id="43022" name="ZoneTexte 15"/>
            <p:cNvSpPr txBox="1">
              <a:spLocks noChangeArrowheads="1"/>
            </p:cNvSpPr>
            <p:nvPr/>
          </p:nvSpPr>
          <p:spPr bwMode="auto">
            <a:xfrm>
              <a:off x="5580112" y="2688885"/>
              <a:ext cx="898003" cy="400110"/>
            </a:xfrm>
            <a:prstGeom prst="rect">
              <a:avLst/>
            </a:prstGeom>
            <a:noFill/>
            <a:ln w="9525">
              <a:noFill/>
              <a:miter lim="800000"/>
              <a:headEnd/>
              <a:tailEnd/>
            </a:ln>
          </p:spPr>
          <p:txBody>
            <a:bodyPr wrap="none">
              <a:spAutoFit/>
            </a:bodyPr>
            <a:lstStyle/>
            <a:p>
              <a:r>
                <a:rPr lang="fr-FR" sz="2000">
                  <a:latin typeface="Arial Narrow" pitchFamily="34" charset="0"/>
                </a:rPr>
                <a:t>Incision</a:t>
              </a:r>
            </a:p>
          </p:txBody>
        </p:sp>
      </p:grpSp>
      <p:sp>
        <p:nvSpPr>
          <p:cNvPr id="17" name="ZoneTexte 16"/>
          <p:cNvSpPr txBox="1">
            <a:spLocks noChangeArrowheads="1"/>
          </p:cNvSpPr>
          <p:nvPr/>
        </p:nvSpPr>
        <p:spPr bwMode="auto">
          <a:xfrm>
            <a:off x="5287963" y="5318125"/>
            <a:ext cx="2989262" cy="400050"/>
          </a:xfrm>
          <a:prstGeom prst="rect">
            <a:avLst/>
          </a:prstGeom>
          <a:noFill/>
          <a:ln w="9525">
            <a:noFill/>
            <a:miter lim="800000"/>
            <a:headEnd/>
            <a:tailEnd/>
          </a:ln>
        </p:spPr>
        <p:txBody>
          <a:bodyPr wrap="none">
            <a:spAutoFit/>
          </a:bodyPr>
          <a:lstStyle/>
          <a:p>
            <a:r>
              <a:rPr lang="fr-FR" sz="2000">
                <a:latin typeface="Arial Narrow" pitchFamily="34" charset="0"/>
              </a:rPr>
              <a:t>Quelle est la bonne réponse ?</a:t>
            </a:r>
          </a:p>
        </p:txBody>
      </p:sp>
      <p:grpSp>
        <p:nvGrpSpPr>
          <p:cNvPr id="43016" name="Groupe 4"/>
          <p:cNvGrpSpPr>
            <a:grpSpLocks/>
          </p:cNvGrpSpPr>
          <p:nvPr/>
        </p:nvGrpSpPr>
        <p:grpSpPr bwMode="auto">
          <a:xfrm>
            <a:off x="1116013" y="4005263"/>
            <a:ext cx="1822450" cy="863600"/>
            <a:chOff x="4655075" y="1556792"/>
            <a:chExt cx="1823514" cy="864096"/>
          </a:xfrm>
        </p:grpSpPr>
        <p:sp>
          <p:nvSpPr>
            <p:cNvPr id="6" name="ZoneTexte 5"/>
            <p:cNvSpPr txBox="1"/>
            <p:nvPr/>
          </p:nvSpPr>
          <p:spPr bwMode="auto">
            <a:xfrm>
              <a:off x="4655075" y="1690219"/>
              <a:ext cx="1823514" cy="584536"/>
            </a:xfrm>
            <a:prstGeom prst="rect">
              <a:avLst/>
            </a:prstGeom>
            <a:noFill/>
          </p:spPr>
          <p:txBody>
            <a:bodyPr wrap="none">
              <a:spAutoFit/>
            </a:bodyPr>
            <a:lstStyle/>
            <a:p>
              <a:pPr>
                <a:defRPr/>
              </a:pPr>
              <a:r>
                <a:rPr lang="fr-FR" sz="3200" b="1" dirty="0">
                  <a:effectLst>
                    <a:outerShdw blurRad="38100" dist="38100" dir="2700000" algn="tl">
                      <a:srgbClr val="000000">
                        <a:alpha val="43137"/>
                      </a:srgbClr>
                    </a:outerShdw>
                  </a:effectLst>
                  <a:latin typeface="Arial Narrow" pitchFamily="34" charset="0"/>
                  <a:cs typeface="Arial" charset="0"/>
                </a:rPr>
                <a:t>-ECTOMIE</a:t>
              </a:r>
            </a:p>
          </p:txBody>
        </p:sp>
        <p:sp>
          <p:nvSpPr>
            <p:cNvPr id="4" name="Rectangle à coins arrondis 3"/>
            <p:cNvSpPr/>
            <p:nvPr/>
          </p:nvSpPr>
          <p:spPr>
            <a:xfrm>
              <a:off x="4655075" y="1556792"/>
              <a:ext cx="1823514" cy="864096"/>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1+#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25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250" fill="hold"/>
                                        <p:tgtEl>
                                          <p:spTgt spid="11"/>
                                        </p:tgtEl>
                                        <p:attrNameLst>
                                          <p:attrName>ppt_x</p:attrName>
                                        </p:attrNameLst>
                                      </p:cBhvr>
                                      <p:tavLst>
                                        <p:tav tm="0">
                                          <p:val>
                                            <p:strVal val="1+#ppt_w/2"/>
                                          </p:val>
                                        </p:tav>
                                        <p:tav tm="100000">
                                          <p:val>
                                            <p:strVal val="#ppt_x"/>
                                          </p:val>
                                        </p:tav>
                                      </p:tavLst>
                                    </p:anim>
                                    <p:anim calcmode="lin" valueType="num">
                                      <p:cBhvr additive="base">
                                        <p:cTn id="13" dur="1250" fill="hold"/>
                                        <p:tgtEl>
                                          <p:spTgt spid="1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25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3750"/>
                            </p:stCondLst>
                            <p:childTnLst>
                              <p:par>
                                <p:cTn id="20" presetID="53" presetClass="entr" presetSubtype="16"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Effect transition="in" filter="fade">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4034" name="Groupe 1"/>
          <p:cNvGrpSpPr>
            <a:grpSpLocks/>
          </p:cNvGrpSpPr>
          <p:nvPr/>
        </p:nvGrpSpPr>
        <p:grpSpPr bwMode="auto">
          <a:xfrm>
            <a:off x="342900" y="117475"/>
            <a:ext cx="8261350" cy="1573213"/>
            <a:chOff x="342398" y="118161"/>
            <a:chExt cx="8261852" cy="1573249"/>
          </a:xfrm>
        </p:grpSpPr>
        <p:sp>
          <p:nvSpPr>
            <p:cNvPr id="3" name="Rectangle à coins arrondis 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44041" name="Image 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pic>
        <p:nvPicPr>
          <p:cNvPr id="44035" name="Image 4"/>
          <p:cNvPicPr>
            <a:picLocks noChangeAspect="1"/>
          </p:cNvPicPr>
          <p:nvPr/>
        </p:nvPicPr>
        <p:blipFill>
          <a:blip r:embed="rId3" cstate="print"/>
          <a:srcRect/>
          <a:stretch>
            <a:fillRect/>
          </a:stretch>
        </p:blipFill>
        <p:spPr bwMode="auto">
          <a:xfrm>
            <a:off x="1187450" y="2025650"/>
            <a:ext cx="2751138" cy="4071938"/>
          </a:xfrm>
          <a:prstGeom prst="rect">
            <a:avLst/>
          </a:prstGeom>
          <a:noFill/>
          <a:ln w="9525">
            <a:noFill/>
            <a:miter lim="800000"/>
            <a:headEnd/>
            <a:tailEnd/>
          </a:ln>
        </p:spPr>
      </p:pic>
      <p:sp>
        <p:nvSpPr>
          <p:cNvPr id="6" name="Rectangle 5"/>
          <p:cNvSpPr/>
          <p:nvPr/>
        </p:nvSpPr>
        <p:spPr>
          <a:xfrm>
            <a:off x="4503562" y="3610534"/>
            <a:ext cx="403212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Trop fort !...</a:t>
            </a:r>
          </a:p>
        </p:txBody>
      </p:sp>
      <p:pic>
        <p:nvPicPr>
          <p:cNvPr id="44037" name="Image 6">
            <a:hlinkClick r:id="rId4" action="ppaction://hlinksldjump"/>
          </p:cNvPr>
          <p:cNvPicPr>
            <a:picLocks noChangeAspect="1"/>
          </p:cNvPicPr>
          <p:nvPr/>
        </p:nvPicPr>
        <p:blipFill>
          <a:blip r:embed="rId5" cstate="print"/>
          <a:srcRect/>
          <a:stretch>
            <a:fillRect/>
          </a:stretch>
        </p:blipFill>
        <p:spPr bwMode="auto">
          <a:xfrm>
            <a:off x="7812088" y="5373688"/>
            <a:ext cx="881062" cy="10588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5058" name="Groupe 1"/>
          <p:cNvGrpSpPr>
            <a:grpSpLocks/>
          </p:cNvGrpSpPr>
          <p:nvPr/>
        </p:nvGrpSpPr>
        <p:grpSpPr bwMode="auto">
          <a:xfrm>
            <a:off x="342900" y="117475"/>
            <a:ext cx="8261350" cy="1573213"/>
            <a:chOff x="342398" y="118161"/>
            <a:chExt cx="8261852" cy="1573249"/>
          </a:xfrm>
        </p:grpSpPr>
        <p:sp>
          <p:nvSpPr>
            <p:cNvPr id="3" name="Rectangle à coins arrondis 2"/>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EXERCICES D’ENTRAINEMENT</a:t>
              </a:r>
            </a:p>
          </p:txBody>
        </p:sp>
        <p:pic>
          <p:nvPicPr>
            <p:cNvPr id="45065" name="Image 3"/>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pic>
        <p:nvPicPr>
          <p:cNvPr id="45059" name="Image 4"/>
          <p:cNvPicPr>
            <a:picLocks noChangeAspect="1"/>
          </p:cNvPicPr>
          <p:nvPr/>
        </p:nvPicPr>
        <p:blipFill>
          <a:blip r:embed="rId3" cstate="print"/>
          <a:srcRect/>
          <a:stretch>
            <a:fillRect/>
          </a:stretch>
        </p:blipFill>
        <p:spPr bwMode="auto">
          <a:xfrm>
            <a:off x="539750" y="1989138"/>
            <a:ext cx="2635250" cy="4441825"/>
          </a:xfrm>
          <a:prstGeom prst="rect">
            <a:avLst/>
          </a:prstGeom>
          <a:noFill/>
          <a:ln w="9525">
            <a:noFill/>
            <a:miter lim="800000"/>
            <a:headEnd/>
            <a:tailEnd/>
          </a:ln>
        </p:spPr>
      </p:pic>
      <p:sp>
        <p:nvSpPr>
          <p:cNvPr id="6" name="Rectangle 5"/>
          <p:cNvSpPr/>
          <p:nvPr/>
        </p:nvSpPr>
        <p:spPr>
          <a:xfrm>
            <a:off x="3995936" y="3332515"/>
            <a:ext cx="3147015"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Essayes </a:t>
            </a:r>
          </a:p>
          <a:p>
            <a:pPr algn="ctr">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encore…</a:t>
            </a:r>
          </a:p>
        </p:txBody>
      </p:sp>
      <p:pic>
        <p:nvPicPr>
          <p:cNvPr id="45061" name="Image 6">
            <a:hlinkClick r:id="rId4" action="ppaction://hlinksldjump"/>
          </p:cNvPr>
          <p:cNvPicPr>
            <a:picLocks noChangeAspect="1"/>
          </p:cNvPicPr>
          <p:nvPr/>
        </p:nvPicPr>
        <p:blipFill>
          <a:blip r:embed="rId5" cstate="print"/>
          <a:srcRect/>
          <a:stretch>
            <a:fillRect/>
          </a:stretch>
        </p:blipFill>
        <p:spPr bwMode="auto">
          <a:xfrm>
            <a:off x="7877175" y="5326063"/>
            <a:ext cx="727075" cy="11049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1187450" y="2870200"/>
            <a:ext cx="6769100" cy="2735263"/>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46083" name="Groupe 2"/>
          <p:cNvGrpSpPr>
            <a:grpSpLocks/>
          </p:cNvGrpSpPr>
          <p:nvPr/>
        </p:nvGrpSpPr>
        <p:grpSpPr bwMode="auto">
          <a:xfrm>
            <a:off x="1843088" y="836613"/>
            <a:ext cx="5457825" cy="4321175"/>
            <a:chOff x="1843323" y="845484"/>
            <a:chExt cx="5457371" cy="4320704"/>
          </a:xfrm>
        </p:grpSpPr>
        <p:pic>
          <p:nvPicPr>
            <p:cNvPr id="46084" name="Image 1"/>
            <p:cNvPicPr>
              <a:picLocks noChangeAspect="1"/>
            </p:cNvPicPr>
            <p:nvPr/>
          </p:nvPicPr>
          <p:blipFill>
            <a:blip r:embed="rId2" cstate="print"/>
            <a:srcRect/>
            <a:stretch>
              <a:fillRect/>
            </a:stretch>
          </p:blipFill>
          <p:spPr bwMode="auto">
            <a:xfrm>
              <a:off x="2843808" y="845484"/>
              <a:ext cx="3235994" cy="3061438"/>
            </a:xfrm>
            <a:prstGeom prst="rect">
              <a:avLst/>
            </a:prstGeom>
            <a:noFill/>
            <a:ln w="9525">
              <a:noFill/>
              <a:miter lim="800000"/>
              <a:headEnd/>
              <a:tailEnd/>
            </a:ln>
          </p:spPr>
        </p:pic>
        <p:sp>
          <p:nvSpPr>
            <p:cNvPr id="5" name="Rectangle 4"/>
            <p:cNvSpPr/>
            <p:nvPr/>
          </p:nvSpPr>
          <p:spPr>
            <a:xfrm>
              <a:off x="1843323" y="3411771"/>
              <a:ext cx="5457371" cy="1754417"/>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LE CONSEIL DU</a:t>
              </a:r>
            </a:p>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PROFESSIONNEL…</a:t>
              </a: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Image 1"/>
          <p:cNvPicPr>
            <a:picLocks noChangeAspect="1"/>
          </p:cNvPicPr>
          <p:nvPr/>
        </p:nvPicPr>
        <p:blipFill>
          <a:blip r:embed="rId2" cstate="print"/>
          <a:srcRect l="17500" r="17000"/>
          <a:stretch>
            <a:fillRect/>
          </a:stretch>
        </p:blipFill>
        <p:spPr bwMode="auto">
          <a:xfrm>
            <a:off x="611188" y="1196975"/>
            <a:ext cx="2495550" cy="5080000"/>
          </a:xfrm>
          <a:prstGeom prst="rect">
            <a:avLst/>
          </a:prstGeom>
          <a:noFill/>
          <a:ln w="9525">
            <a:noFill/>
            <a:miter lim="800000"/>
            <a:headEnd/>
            <a:tailEnd/>
          </a:ln>
        </p:spPr>
      </p:pic>
      <p:sp>
        <p:nvSpPr>
          <p:cNvPr id="3" name="Rectangle à coins arrondis 2"/>
          <p:cNvSpPr/>
          <p:nvPr/>
        </p:nvSpPr>
        <p:spPr>
          <a:xfrm>
            <a:off x="4045024" y="1196752"/>
            <a:ext cx="4608512" cy="3744416"/>
          </a:xfrm>
          <a:prstGeom prst="wedgeRoundRectCallout">
            <a:avLst>
              <a:gd name="adj1" fmla="val -74984"/>
              <a:gd name="adj2" fmla="val -13628"/>
              <a:gd name="adj3" fmla="val 16667"/>
            </a:avLst>
          </a:prstGeom>
          <a:solidFill>
            <a:schemeClr val="bg1"/>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000" dirty="0">
                <a:solidFill>
                  <a:schemeClr val="tx1"/>
                </a:solidFill>
                <a:latin typeface="Arial Narrow" pitchFamily="34" charset="0"/>
              </a:rPr>
              <a:t>L’apprentissage du vocabulaire médical doit se faire de manière régulière et méthodologique : </a:t>
            </a:r>
          </a:p>
          <a:p>
            <a:pPr algn="ctr">
              <a:defRPr/>
            </a:pPr>
            <a:endParaRPr lang="fr-FR" sz="2000" dirty="0">
              <a:solidFill>
                <a:schemeClr val="tx1"/>
              </a:solidFill>
              <a:latin typeface="Arial Narrow" pitchFamily="34" charset="0"/>
            </a:endParaRPr>
          </a:p>
          <a:p>
            <a:pPr algn="ctr">
              <a:defRPr/>
            </a:pPr>
            <a:r>
              <a:rPr lang="fr-FR" sz="2000" dirty="0">
                <a:solidFill>
                  <a:schemeClr val="tx1"/>
                </a:solidFill>
                <a:latin typeface="Arial Narrow" pitchFamily="34" charset="0"/>
              </a:rPr>
              <a:t>Apprenez </a:t>
            </a:r>
            <a:r>
              <a:rPr lang="fr-FR" sz="2000" u="sng" dirty="0">
                <a:solidFill>
                  <a:schemeClr val="tx1"/>
                </a:solidFill>
                <a:latin typeface="Arial Narrow" pitchFamily="34" charset="0"/>
              </a:rPr>
              <a:t>tous</a:t>
            </a:r>
            <a:r>
              <a:rPr lang="fr-FR" sz="2000" dirty="0">
                <a:solidFill>
                  <a:schemeClr val="tx1"/>
                </a:solidFill>
                <a:latin typeface="Arial Narrow" pitchFamily="34" charset="0"/>
              </a:rPr>
              <a:t> les jours (dans les transports en commun par exemple) 5 préfixes, 5 suffixes et 5 racines…</a:t>
            </a:r>
          </a:p>
          <a:p>
            <a:pPr algn="ctr">
              <a:defRPr/>
            </a:pPr>
            <a:endParaRPr lang="fr-FR" sz="2000" dirty="0">
              <a:solidFill>
                <a:schemeClr val="tx1"/>
              </a:solidFill>
              <a:latin typeface="Arial Narrow" pitchFamily="34" charset="0"/>
            </a:endParaRPr>
          </a:p>
          <a:p>
            <a:pPr algn="ctr">
              <a:defRPr/>
            </a:pPr>
            <a:r>
              <a:rPr lang="fr-FR" sz="2000" dirty="0">
                <a:solidFill>
                  <a:schemeClr val="tx1"/>
                </a:solidFill>
                <a:latin typeface="Arial Narrow" pitchFamily="34" charset="0"/>
              </a:rPr>
              <a:t>Au bout d’une semaine vous aurez retenu </a:t>
            </a:r>
            <a:r>
              <a:rPr lang="fr-FR" sz="2000" b="1" dirty="0">
                <a:solidFill>
                  <a:schemeClr val="tx1"/>
                </a:solidFill>
                <a:latin typeface="Arial Narrow" pitchFamily="34" charset="0"/>
              </a:rPr>
              <a:t>75</a:t>
            </a:r>
            <a:r>
              <a:rPr lang="fr-FR" sz="2000" dirty="0">
                <a:solidFill>
                  <a:schemeClr val="tx1"/>
                </a:solidFill>
                <a:latin typeface="Arial Narrow" pitchFamily="34" charset="0"/>
              </a:rPr>
              <a:t> unités de sens !</a:t>
            </a:r>
          </a:p>
          <a:p>
            <a:pPr algn="ctr">
              <a:defRPr/>
            </a:pPr>
            <a:r>
              <a:rPr lang="fr-FR" sz="2000" dirty="0">
                <a:solidFill>
                  <a:schemeClr val="tx1"/>
                </a:solidFill>
                <a:latin typeface="Arial Narrow" pitchFamily="34" charset="0"/>
              </a:rPr>
              <a:t>(150 en deux semaines...)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Image 2"/>
          <p:cNvPicPr>
            <a:picLocks noChangeAspect="1"/>
          </p:cNvPicPr>
          <p:nvPr/>
        </p:nvPicPr>
        <p:blipFill>
          <a:blip r:embed="rId3" cstate="print"/>
          <a:srcRect l="21230" r="28017"/>
          <a:stretch>
            <a:fillRect/>
          </a:stretch>
        </p:blipFill>
        <p:spPr bwMode="auto">
          <a:xfrm>
            <a:off x="755650" y="476250"/>
            <a:ext cx="2030413" cy="4838700"/>
          </a:xfrm>
          <a:prstGeom prst="rect">
            <a:avLst/>
          </a:prstGeom>
          <a:noFill/>
          <a:ln w="9525">
            <a:noFill/>
            <a:miter lim="800000"/>
            <a:headEnd/>
            <a:tailEnd/>
          </a:ln>
        </p:spPr>
      </p:pic>
      <p:sp>
        <p:nvSpPr>
          <p:cNvPr id="2" name="Rectangle 1"/>
          <p:cNvSpPr/>
          <p:nvPr/>
        </p:nvSpPr>
        <p:spPr>
          <a:xfrm>
            <a:off x="3364676" y="2018859"/>
            <a:ext cx="5198795"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Avez-vous des </a:t>
            </a:r>
          </a:p>
          <a:p>
            <a:pPr algn="ctr">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questions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3708400" y="3389313"/>
            <a:ext cx="996950" cy="83185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fr-FR"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Narrow" pitchFamily="34" charset="0"/>
                <a:cs typeface="Arial" charset="0"/>
              </a:rPr>
              <a:t>FIN</a:t>
            </a:r>
          </a:p>
        </p:txBody>
      </p:sp>
      <p:cxnSp>
        <p:nvCxnSpPr>
          <p:cNvPr id="8" name="Connecteur droit 7"/>
          <p:cNvCxnSpPr/>
          <p:nvPr/>
        </p:nvCxnSpPr>
        <p:spPr>
          <a:xfrm>
            <a:off x="611188" y="1557338"/>
            <a:ext cx="7921625"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afterEffect">
                                  <p:stCondLst>
                                    <p:cond delay="0"/>
                                  </p:stCondLst>
                                  <p:childTnLst>
                                    <p:animMotion origin="layout" path="M 0.03212 3.46821E-7 L 0.03212 0.33295 " pathEditMode="relative" rAng="0" ptsTypes="AA">
                                      <p:cBhvr>
                                        <p:cTn id="6" dur="2000" fill="hold"/>
                                        <p:tgtEl>
                                          <p:spTgt spid="10"/>
                                        </p:tgtEl>
                                        <p:attrNameLst>
                                          <p:attrName>ppt_x</p:attrName>
                                          <p:attrName>ppt_y</p:attrName>
                                        </p:attrNameLst>
                                      </p:cBhvr>
                                      <p:rCtr x="0" y="1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 ou AN-:</a:t>
            </a:r>
          </a:p>
          <a:p>
            <a:pPr algn="ctr">
              <a:defRPr/>
            </a:pPr>
            <a:r>
              <a:rPr lang="fr-FR" b="1" dirty="0">
                <a:latin typeface="Arial Narrow" pitchFamily="34" charset="0"/>
              </a:rPr>
              <a:t>Absence, manque de</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Apnée</a:t>
            </a:r>
          </a:p>
          <a:p>
            <a:pPr algn="ctr">
              <a:defRPr/>
            </a:pPr>
            <a:r>
              <a:rPr lang="fr-FR" dirty="0">
                <a:solidFill>
                  <a:schemeClr val="tx1"/>
                </a:solidFill>
                <a:latin typeface="Arial Narrow" pitchFamily="34" charset="0"/>
              </a:rPr>
              <a:t>Anorexie</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ANTI- :</a:t>
            </a:r>
          </a:p>
          <a:p>
            <a:pPr algn="ctr">
              <a:defRPr/>
            </a:pPr>
            <a:r>
              <a:rPr lang="fr-FR" b="1" dirty="0">
                <a:latin typeface="Arial Narrow" pitchFamily="34" charset="0"/>
              </a:rPr>
              <a:t>Contre</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Antibiotique</a:t>
            </a:r>
          </a:p>
          <a:p>
            <a:pPr algn="ctr">
              <a:defRPr/>
            </a:pPr>
            <a:r>
              <a:rPr lang="fr-FR" dirty="0">
                <a:solidFill>
                  <a:schemeClr val="tx1"/>
                </a:solidFill>
                <a:latin typeface="Arial Narrow" pitchFamily="34" charset="0"/>
              </a:rPr>
              <a:t>Antipyrétique</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AUTO- :</a:t>
            </a:r>
          </a:p>
          <a:p>
            <a:pPr algn="ctr">
              <a:defRPr/>
            </a:pPr>
            <a:r>
              <a:rPr lang="fr-FR" b="1" dirty="0">
                <a:latin typeface="Arial Narrow" pitchFamily="34" charset="0"/>
              </a:rPr>
              <a:t>Soi-même, à soi</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Automédication</a:t>
            </a:r>
          </a:p>
          <a:p>
            <a:pPr algn="ctr">
              <a:defRPr/>
            </a:pPr>
            <a:r>
              <a:rPr lang="fr-FR" dirty="0">
                <a:solidFill>
                  <a:schemeClr val="tx1"/>
                </a:solidFill>
                <a:latin typeface="Arial Narrow" pitchFamily="34" charset="0"/>
              </a:rPr>
              <a:t>Autogreffe</a:t>
            </a:r>
          </a:p>
        </p:txBody>
      </p:sp>
      <p:sp>
        <p:nvSpPr>
          <p:cNvPr id="14" name="Rectangle 13"/>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BI- :</a:t>
            </a:r>
          </a:p>
          <a:p>
            <a:pPr algn="ctr">
              <a:defRPr/>
            </a:pPr>
            <a:r>
              <a:rPr lang="fr-FR" b="1" dirty="0">
                <a:latin typeface="Arial Narrow" pitchFamily="34" charset="0"/>
              </a:rPr>
              <a:t>Deux, deux fois</a:t>
            </a:r>
          </a:p>
        </p:txBody>
      </p:sp>
      <p:sp>
        <p:nvSpPr>
          <p:cNvPr id="15" name="Carré corné 14"/>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smtClean="0">
                <a:solidFill>
                  <a:schemeClr val="tx1"/>
                </a:solidFill>
                <a:latin typeface="Arial Narrow" pitchFamily="34" charset="0"/>
              </a:rPr>
              <a:t>Bigamie</a:t>
            </a:r>
            <a:endParaRPr lang="fr-FR" dirty="0">
              <a:solidFill>
                <a:schemeClr val="tx1"/>
              </a:solidFill>
              <a:latin typeface="Arial Narrow" pitchFamily="34" charset="0"/>
            </a:endParaRPr>
          </a:p>
        </p:txBody>
      </p:sp>
      <p:sp>
        <p:nvSpPr>
          <p:cNvPr id="16" name="Rectangle 15"/>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BRADY- :</a:t>
            </a:r>
          </a:p>
          <a:p>
            <a:pPr algn="ctr">
              <a:defRPr/>
            </a:pPr>
            <a:r>
              <a:rPr lang="fr-FR" b="1" dirty="0">
                <a:latin typeface="Arial Narrow" pitchFamily="34" charset="0"/>
              </a:rPr>
              <a:t>Lent</a:t>
            </a:r>
          </a:p>
        </p:txBody>
      </p:sp>
      <p:sp>
        <p:nvSpPr>
          <p:cNvPr id="17" name="Carré corné 16"/>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a:solidFill>
                  <a:schemeClr val="tx1"/>
                </a:solidFill>
                <a:latin typeface="Arial Narrow" pitchFamily="34" charset="0"/>
              </a:rPr>
              <a:t>Bradypnée</a:t>
            </a:r>
            <a:endParaRPr lang="fr-FR" dirty="0">
              <a:solidFill>
                <a:schemeClr val="tx1"/>
              </a:solidFill>
              <a:latin typeface="Arial Narrow" pitchFamily="34" charset="0"/>
            </a:endParaRPr>
          </a:p>
          <a:p>
            <a:pPr algn="ctr">
              <a:defRPr/>
            </a:pPr>
            <a:endParaRPr lang="fr-FR" dirty="0">
              <a:solidFill>
                <a:schemeClr val="tx1"/>
              </a:solidFill>
              <a:latin typeface="Arial Narrow" pitchFamily="34" charset="0"/>
            </a:endParaRPr>
          </a:p>
        </p:txBody>
      </p:sp>
      <p:sp>
        <p:nvSpPr>
          <p:cNvPr id="18" name="Rectangle 17"/>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DYS- :</a:t>
            </a:r>
          </a:p>
          <a:p>
            <a:pPr algn="ctr">
              <a:defRPr/>
            </a:pPr>
            <a:r>
              <a:rPr lang="fr-FR" b="1" dirty="0">
                <a:latin typeface="Arial Narrow" pitchFamily="34" charset="0"/>
              </a:rPr>
              <a:t>Difficulté</a:t>
            </a:r>
          </a:p>
        </p:txBody>
      </p:sp>
      <p:sp>
        <p:nvSpPr>
          <p:cNvPr id="19" name="Carré corné 18"/>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Dysphagie</a:t>
            </a:r>
          </a:p>
          <a:p>
            <a:pPr algn="ctr">
              <a:defRPr/>
            </a:pPr>
            <a:r>
              <a:rPr lang="fr-FR" dirty="0">
                <a:solidFill>
                  <a:schemeClr val="tx1"/>
                </a:solidFill>
                <a:latin typeface="Arial Narrow" pitchFamily="34" charset="0"/>
              </a:rPr>
              <a:t>Dyslexie</a:t>
            </a:r>
          </a:p>
        </p:txBody>
      </p:sp>
      <p:grpSp>
        <p:nvGrpSpPr>
          <p:cNvPr id="6159" name="Groupe 19"/>
          <p:cNvGrpSpPr>
            <a:grpSpLocks/>
          </p:cNvGrpSpPr>
          <p:nvPr/>
        </p:nvGrpSpPr>
        <p:grpSpPr bwMode="auto">
          <a:xfrm>
            <a:off x="342900" y="117475"/>
            <a:ext cx="8261350" cy="1573213"/>
            <a:chOff x="342398" y="118161"/>
            <a:chExt cx="8261852" cy="1573249"/>
          </a:xfrm>
        </p:grpSpPr>
        <p:sp>
          <p:nvSpPr>
            <p:cNvPr id="21" name="Rectangle à coins arrondis 20"/>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6163" name="Image 21"/>
            <p:cNvPicPr>
              <a:picLocks noChangeAspect="1"/>
            </p:cNvPicPr>
            <p:nvPr/>
          </p:nvPicPr>
          <p:blipFill>
            <a:blip r:embed="rId3"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lide(fromLeft)">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Top)">
                                      <p:cBhvr>
                                        <p:cTn id="4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lide(fromLeft)">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slide(fromTop)">
                                      <p:cBhvr>
                                        <p:cTn id="5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slide(fromLeft)">
                                      <p:cBhvr>
                                        <p:cTn id="57" dur="500"/>
                                        <p:tgtEl>
                                          <p:spTgt spid="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Top)">
                                      <p:cBhvr>
                                        <p:cTn id="62"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animBg="1"/>
      <p:bldP spid="15"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ENDO- :</a:t>
            </a:r>
          </a:p>
          <a:p>
            <a:pPr algn="ctr">
              <a:defRPr/>
            </a:pPr>
            <a:r>
              <a:rPr lang="fr-FR" b="1" dirty="0">
                <a:latin typeface="Arial Narrow" pitchFamily="34" charset="0"/>
              </a:rPr>
              <a:t>A l’intérieur</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Endocarde</a:t>
            </a:r>
          </a:p>
          <a:p>
            <a:pPr algn="ctr">
              <a:defRPr/>
            </a:pPr>
            <a:r>
              <a:rPr lang="fr-FR" dirty="0">
                <a:solidFill>
                  <a:schemeClr val="tx1"/>
                </a:solidFill>
                <a:latin typeface="Arial Narrow" pitchFamily="34" charset="0"/>
              </a:rPr>
              <a:t>Endoscope</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ÉPI- :</a:t>
            </a:r>
          </a:p>
          <a:p>
            <a:pPr algn="ctr">
              <a:defRPr/>
            </a:pPr>
            <a:r>
              <a:rPr lang="fr-FR" b="1" dirty="0">
                <a:latin typeface="Arial Narrow" pitchFamily="34" charset="0"/>
              </a:rPr>
              <a:t>Au-dessus</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Epicrânien</a:t>
            </a:r>
          </a:p>
          <a:p>
            <a:pPr algn="ctr">
              <a:defRPr/>
            </a:pPr>
            <a:r>
              <a:rPr lang="fr-FR" dirty="0">
                <a:solidFill>
                  <a:schemeClr val="tx1"/>
                </a:solidFill>
                <a:latin typeface="Arial Narrow" pitchFamily="34" charset="0"/>
              </a:rPr>
              <a:t>Epidurale</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EXTRA- :</a:t>
            </a:r>
          </a:p>
          <a:p>
            <a:pPr algn="ctr">
              <a:defRPr/>
            </a:pPr>
            <a:r>
              <a:rPr lang="fr-FR" b="1" dirty="0">
                <a:latin typeface="Arial Narrow" pitchFamily="34" charset="0"/>
              </a:rPr>
              <a:t>En dehors de</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Extracorporel</a:t>
            </a:r>
          </a:p>
          <a:p>
            <a:pPr algn="ctr">
              <a:defRPr/>
            </a:pPr>
            <a:r>
              <a:rPr lang="fr-FR" dirty="0">
                <a:solidFill>
                  <a:schemeClr val="tx1"/>
                </a:solidFill>
                <a:latin typeface="Arial Narrow" pitchFamily="34" charset="0"/>
              </a:rPr>
              <a:t>Extra-utérin</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HÉMI- :</a:t>
            </a:r>
          </a:p>
          <a:p>
            <a:pPr algn="ctr">
              <a:defRPr/>
            </a:pPr>
            <a:r>
              <a:rPr lang="fr-FR" b="1" dirty="0">
                <a:latin typeface="Arial Narrow" pitchFamily="34" charset="0"/>
              </a:rPr>
              <a:t>Demi, la moitié</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Hémiplégie</a:t>
            </a:r>
          </a:p>
          <a:p>
            <a:pPr algn="ctr">
              <a:defRPr/>
            </a:pPr>
            <a:r>
              <a:rPr lang="fr-FR" dirty="0">
                <a:solidFill>
                  <a:schemeClr val="tx1"/>
                </a:solidFill>
                <a:latin typeface="Arial Narrow" pitchFamily="34" charset="0"/>
              </a:rPr>
              <a:t>Hémicorps</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HYPER- :</a:t>
            </a:r>
          </a:p>
          <a:p>
            <a:pPr algn="ctr">
              <a:defRPr/>
            </a:pPr>
            <a:r>
              <a:rPr lang="fr-FR" b="1" dirty="0">
                <a:latin typeface="Arial Narrow" pitchFamily="34" charset="0"/>
              </a:rPr>
              <a:t>Au-dessus, en excès</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Hypertension</a:t>
            </a:r>
          </a:p>
          <a:p>
            <a:pPr algn="ctr">
              <a:defRPr/>
            </a:pPr>
            <a:r>
              <a:rPr lang="fr-FR" dirty="0">
                <a:solidFill>
                  <a:schemeClr val="tx1"/>
                </a:solidFill>
                <a:latin typeface="Arial Narrow" pitchFamily="34" charset="0"/>
              </a:rPr>
              <a:t>Hyperesthésie</a:t>
            </a: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HYPO- :</a:t>
            </a:r>
          </a:p>
          <a:p>
            <a:pPr algn="ctr">
              <a:defRPr/>
            </a:pPr>
            <a:r>
              <a:rPr lang="fr-FR" b="1" dirty="0">
                <a:latin typeface="Arial Narrow" pitchFamily="34" charset="0"/>
              </a:rPr>
              <a:t>En dessous</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Hypothermie</a:t>
            </a:r>
          </a:p>
          <a:p>
            <a:pPr algn="ctr">
              <a:defRPr/>
            </a:pPr>
            <a:r>
              <a:rPr lang="fr-FR" dirty="0">
                <a:solidFill>
                  <a:schemeClr val="tx1"/>
                </a:solidFill>
                <a:latin typeface="Arial Narrow" pitchFamily="34" charset="0"/>
              </a:rPr>
              <a:t>Hypoacousie</a:t>
            </a:r>
          </a:p>
        </p:txBody>
      </p:sp>
      <p:grpSp>
        <p:nvGrpSpPr>
          <p:cNvPr id="7183"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7187"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INTER- :</a:t>
            </a:r>
          </a:p>
          <a:p>
            <a:pPr algn="ctr">
              <a:defRPr/>
            </a:pPr>
            <a:r>
              <a:rPr lang="fr-FR" b="1" dirty="0">
                <a:latin typeface="Arial Narrow" pitchFamily="34" charset="0"/>
              </a:rPr>
              <a:t>Entre</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Interarticulaires</a:t>
            </a:r>
          </a:p>
          <a:p>
            <a:pPr algn="ctr">
              <a:defRPr/>
            </a:pPr>
            <a:r>
              <a:rPr lang="fr-FR" dirty="0">
                <a:solidFill>
                  <a:schemeClr val="tx1"/>
                </a:solidFill>
                <a:latin typeface="Arial Narrow" pitchFamily="34" charset="0"/>
              </a:rPr>
              <a:t>Intercostale</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INTRA :</a:t>
            </a:r>
          </a:p>
          <a:p>
            <a:pPr algn="ctr">
              <a:defRPr/>
            </a:pPr>
            <a:r>
              <a:rPr lang="fr-FR" b="1" dirty="0">
                <a:latin typeface="Arial Narrow" pitchFamily="34" charset="0"/>
              </a:rPr>
              <a:t>A l’intérieur</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Intramusculaire</a:t>
            </a:r>
          </a:p>
          <a:p>
            <a:pPr algn="ctr">
              <a:defRPr/>
            </a:pPr>
            <a:r>
              <a:rPr lang="fr-FR" dirty="0">
                <a:solidFill>
                  <a:schemeClr val="tx1"/>
                </a:solidFill>
                <a:latin typeface="Arial Narrow" pitchFamily="34" charset="0"/>
              </a:rPr>
              <a:t>Intraveineux</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MACRO- :</a:t>
            </a:r>
          </a:p>
          <a:p>
            <a:pPr algn="ctr">
              <a:defRPr/>
            </a:pPr>
            <a:r>
              <a:rPr lang="fr-FR" b="1" dirty="0">
                <a:latin typeface="Arial Narrow" pitchFamily="34" charset="0"/>
              </a:rPr>
              <a:t>Grand</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Macrocyte</a:t>
            </a:r>
          </a:p>
          <a:p>
            <a:pPr algn="ctr">
              <a:defRPr/>
            </a:pPr>
            <a:r>
              <a:rPr lang="fr-FR" dirty="0">
                <a:solidFill>
                  <a:schemeClr val="tx1"/>
                </a:solidFill>
                <a:latin typeface="Arial Narrow" pitchFamily="34" charset="0"/>
              </a:rPr>
              <a:t>Macroscopique</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MICRO- :</a:t>
            </a:r>
          </a:p>
          <a:p>
            <a:pPr algn="ctr">
              <a:defRPr/>
            </a:pPr>
            <a:r>
              <a:rPr lang="fr-FR" b="1" dirty="0">
                <a:latin typeface="Arial Narrow" pitchFamily="34" charset="0"/>
              </a:rPr>
              <a:t>Petit</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Microcôlon</a:t>
            </a:r>
          </a:p>
          <a:p>
            <a:pPr algn="ctr">
              <a:defRPr/>
            </a:pPr>
            <a:r>
              <a:rPr lang="fr-FR" dirty="0">
                <a:solidFill>
                  <a:schemeClr val="tx1"/>
                </a:solidFill>
                <a:latin typeface="Arial Narrow" pitchFamily="34" charset="0"/>
              </a:rPr>
              <a:t>Microscopique</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MONO- :</a:t>
            </a:r>
          </a:p>
          <a:p>
            <a:pPr algn="ctr">
              <a:defRPr/>
            </a:pPr>
            <a:r>
              <a:rPr lang="fr-FR" b="1" dirty="0">
                <a:latin typeface="Arial Narrow" pitchFamily="34" charset="0"/>
              </a:rPr>
              <a:t>Un seul, une fois</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Monomorphe</a:t>
            </a:r>
          </a:p>
          <a:p>
            <a:pPr algn="ctr">
              <a:defRPr/>
            </a:pPr>
            <a:r>
              <a:rPr lang="fr-FR" dirty="0">
                <a:solidFill>
                  <a:schemeClr val="tx1"/>
                </a:solidFill>
                <a:latin typeface="Arial Narrow" pitchFamily="34" charset="0"/>
              </a:rPr>
              <a:t>Monothérapie</a:t>
            </a: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MULTI- :</a:t>
            </a:r>
          </a:p>
          <a:p>
            <a:pPr algn="ctr">
              <a:defRPr/>
            </a:pPr>
            <a:r>
              <a:rPr lang="fr-FR" b="1" dirty="0">
                <a:latin typeface="Arial Narrow" pitchFamily="34" charset="0"/>
              </a:rPr>
              <a:t>Plusieurs</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Multipare</a:t>
            </a:r>
          </a:p>
          <a:p>
            <a:pPr algn="ctr">
              <a:defRPr/>
            </a:pPr>
            <a:endParaRPr lang="fr-FR" dirty="0">
              <a:solidFill>
                <a:schemeClr val="tx1"/>
              </a:solidFill>
              <a:latin typeface="Arial Narrow" pitchFamily="34" charset="0"/>
            </a:endParaRPr>
          </a:p>
        </p:txBody>
      </p:sp>
      <p:grpSp>
        <p:nvGrpSpPr>
          <p:cNvPr id="8207"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8211"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OLIGO- :</a:t>
            </a:r>
          </a:p>
          <a:p>
            <a:pPr algn="ctr">
              <a:defRPr/>
            </a:pPr>
            <a:r>
              <a:rPr lang="fr-FR" b="1" dirty="0">
                <a:latin typeface="Arial Narrow" pitchFamily="34" charset="0"/>
              </a:rPr>
              <a:t>En petite quantité</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Oligurie</a:t>
            </a:r>
          </a:p>
          <a:p>
            <a:pPr algn="ctr">
              <a:defRPr/>
            </a:pPr>
            <a:r>
              <a:rPr lang="fr-FR" dirty="0">
                <a:solidFill>
                  <a:schemeClr val="tx1"/>
                </a:solidFill>
                <a:latin typeface="Arial Narrow" pitchFamily="34" charset="0"/>
              </a:rPr>
              <a:t>Oligo-éléments</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PARA- :</a:t>
            </a:r>
          </a:p>
          <a:p>
            <a:pPr algn="ctr">
              <a:defRPr/>
            </a:pPr>
            <a:r>
              <a:rPr lang="fr-FR" b="1" dirty="0">
                <a:latin typeface="Arial Narrow" pitchFamily="34" charset="0"/>
              </a:rPr>
              <a:t>A travers, près de</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err="1" smtClean="0">
                <a:solidFill>
                  <a:schemeClr val="tx1"/>
                </a:solidFill>
                <a:latin typeface="Arial Narrow" pitchFamily="34" charset="0"/>
              </a:rPr>
              <a:t>Paraombilical</a:t>
            </a:r>
            <a:endParaRPr lang="fr-FR" dirty="0">
              <a:solidFill>
                <a:schemeClr val="tx1"/>
              </a:solidFill>
              <a:latin typeface="Arial Narrow" pitchFamily="34" charset="0"/>
            </a:endParaRP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PÉRI- :</a:t>
            </a:r>
          </a:p>
          <a:p>
            <a:pPr algn="ctr">
              <a:defRPr/>
            </a:pPr>
            <a:r>
              <a:rPr lang="fr-FR" b="1" dirty="0">
                <a:latin typeface="Arial Narrow" pitchFamily="34" charset="0"/>
              </a:rPr>
              <a:t>Autour</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Péricarde</a:t>
            </a:r>
          </a:p>
          <a:p>
            <a:pPr algn="ctr">
              <a:defRPr/>
            </a:pPr>
            <a:r>
              <a:rPr lang="fr-FR" dirty="0">
                <a:solidFill>
                  <a:schemeClr val="tx1"/>
                </a:solidFill>
                <a:latin typeface="Arial Narrow" pitchFamily="34" charset="0"/>
              </a:rPr>
              <a:t>Péridural(e)</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POLY- :</a:t>
            </a:r>
          </a:p>
          <a:p>
            <a:pPr algn="ctr">
              <a:defRPr/>
            </a:pPr>
            <a:r>
              <a:rPr lang="fr-FR" b="1" dirty="0">
                <a:latin typeface="Arial Narrow" pitchFamily="34" charset="0"/>
              </a:rPr>
              <a:t>Plusieurs</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Polyglobulie</a:t>
            </a:r>
          </a:p>
          <a:p>
            <a:pPr algn="ctr">
              <a:defRPr/>
            </a:pPr>
            <a:r>
              <a:rPr lang="fr-FR" dirty="0" err="1">
                <a:solidFill>
                  <a:schemeClr val="tx1"/>
                </a:solidFill>
                <a:latin typeface="Arial Narrow" pitchFamily="34" charset="0"/>
              </a:rPr>
              <a:t>Polyarticulaire</a:t>
            </a:r>
            <a:endParaRPr lang="fr-FR" dirty="0">
              <a:solidFill>
                <a:schemeClr val="tx1"/>
              </a:solidFill>
              <a:latin typeface="Arial Narrow" pitchFamily="34" charset="0"/>
            </a:endParaRP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TACHY- :</a:t>
            </a:r>
          </a:p>
          <a:p>
            <a:pPr algn="ctr">
              <a:defRPr/>
            </a:pPr>
            <a:r>
              <a:rPr lang="fr-FR" b="1" dirty="0">
                <a:latin typeface="Arial Narrow" pitchFamily="34" charset="0"/>
              </a:rPr>
              <a:t>Accélération</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Tachycardie</a:t>
            </a:r>
          </a:p>
          <a:p>
            <a:pPr algn="ctr">
              <a:defRPr/>
            </a:pPr>
            <a:r>
              <a:rPr lang="fr-FR" dirty="0" err="1">
                <a:solidFill>
                  <a:schemeClr val="tx1"/>
                </a:solidFill>
                <a:latin typeface="Arial Narrow" pitchFamily="34" charset="0"/>
              </a:rPr>
              <a:t>Tachypnée</a:t>
            </a:r>
            <a:endParaRPr lang="fr-FR" dirty="0">
              <a:solidFill>
                <a:schemeClr val="tx1"/>
              </a:solidFill>
              <a:latin typeface="Arial Narrow" pitchFamily="34" charset="0"/>
            </a:endParaRP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TRANS- :</a:t>
            </a:r>
          </a:p>
          <a:p>
            <a:pPr algn="ctr">
              <a:defRPr/>
            </a:pPr>
            <a:r>
              <a:rPr lang="fr-FR" b="1" dirty="0">
                <a:latin typeface="Arial Narrow" pitchFamily="34" charset="0"/>
              </a:rPr>
              <a:t>A travers</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Transcutané</a:t>
            </a:r>
          </a:p>
          <a:p>
            <a:pPr algn="ctr">
              <a:defRPr/>
            </a:pPr>
            <a:r>
              <a:rPr lang="fr-FR" dirty="0">
                <a:solidFill>
                  <a:schemeClr val="tx1"/>
                </a:solidFill>
                <a:latin typeface="Arial Narrow" pitchFamily="34" charset="0"/>
              </a:rPr>
              <a:t>Transplacentaire</a:t>
            </a:r>
          </a:p>
        </p:txBody>
      </p:sp>
      <p:grpSp>
        <p:nvGrpSpPr>
          <p:cNvPr id="9231"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9235"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PYR-:</a:t>
            </a:r>
          </a:p>
          <a:p>
            <a:pPr algn="ctr">
              <a:defRPr/>
            </a:pPr>
            <a:r>
              <a:rPr lang="fr-FR" b="1" dirty="0">
                <a:latin typeface="Arial Narrow" pitchFamily="34" charset="0"/>
              </a:rPr>
              <a:t>Feu, fièvre</a:t>
            </a:r>
          </a:p>
        </p:txBody>
      </p:sp>
      <p:sp>
        <p:nvSpPr>
          <p:cNvPr id="7" name="Carré corné 6"/>
          <p:cNvSpPr/>
          <p:nvPr/>
        </p:nvSpPr>
        <p:spPr>
          <a:xfrm>
            <a:off x="827088"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Pyrétique</a:t>
            </a:r>
          </a:p>
          <a:p>
            <a:pPr algn="ctr">
              <a:defRPr/>
            </a:pPr>
            <a:r>
              <a:rPr lang="fr-FR" dirty="0">
                <a:solidFill>
                  <a:schemeClr val="tx1"/>
                </a:solidFill>
                <a:latin typeface="Arial Narrow" pitchFamily="34" charset="0"/>
              </a:rPr>
              <a:t>Pyrexie</a:t>
            </a:r>
          </a:p>
        </p:txBody>
      </p:sp>
      <p:sp>
        <p:nvSpPr>
          <p:cNvPr id="8" name="Rectangle 7"/>
          <p:cNvSpPr/>
          <p:nvPr/>
        </p:nvSpPr>
        <p:spPr>
          <a:xfrm>
            <a:off x="3635375"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AD- :</a:t>
            </a:r>
          </a:p>
          <a:p>
            <a:pPr algn="ctr">
              <a:defRPr/>
            </a:pPr>
            <a:r>
              <a:rPr lang="fr-FR" b="1" dirty="0">
                <a:latin typeface="Arial Narrow" pitchFamily="34" charset="0"/>
              </a:rPr>
              <a:t>Rapprochement</a:t>
            </a:r>
          </a:p>
        </p:txBody>
      </p:sp>
      <p:sp>
        <p:nvSpPr>
          <p:cNvPr id="9" name="Carré corné 8"/>
          <p:cNvSpPr/>
          <p:nvPr/>
        </p:nvSpPr>
        <p:spPr>
          <a:xfrm>
            <a:off x="3851275"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Adduction</a:t>
            </a:r>
          </a:p>
        </p:txBody>
      </p:sp>
      <p:sp>
        <p:nvSpPr>
          <p:cNvPr id="10" name="Rectangle 9"/>
          <p:cNvSpPr/>
          <p:nvPr/>
        </p:nvSpPr>
        <p:spPr>
          <a:xfrm>
            <a:off x="6443663" y="2852738"/>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AB- :</a:t>
            </a:r>
          </a:p>
          <a:p>
            <a:pPr algn="ctr">
              <a:defRPr/>
            </a:pPr>
            <a:r>
              <a:rPr lang="fr-FR" b="1" dirty="0">
                <a:latin typeface="Arial Narrow" pitchFamily="34" charset="0"/>
              </a:rPr>
              <a:t>Séparation</a:t>
            </a:r>
          </a:p>
          <a:p>
            <a:pPr algn="ctr">
              <a:defRPr/>
            </a:pPr>
            <a:r>
              <a:rPr lang="fr-FR" b="1" dirty="0">
                <a:latin typeface="Arial Narrow" pitchFamily="34" charset="0"/>
              </a:rPr>
              <a:t>Eloignement</a:t>
            </a:r>
          </a:p>
        </p:txBody>
      </p:sp>
      <p:sp>
        <p:nvSpPr>
          <p:cNvPr id="11" name="Carré corné 10"/>
          <p:cNvSpPr/>
          <p:nvPr/>
        </p:nvSpPr>
        <p:spPr>
          <a:xfrm>
            <a:off x="6659563" y="3860800"/>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Abduction</a:t>
            </a:r>
          </a:p>
        </p:txBody>
      </p:sp>
      <p:sp>
        <p:nvSpPr>
          <p:cNvPr id="12" name="Rectangle 11"/>
          <p:cNvSpPr/>
          <p:nvPr/>
        </p:nvSpPr>
        <p:spPr>
          <a:xfrm>
            <a:off x="611188"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PRÉ- :</a:t>
            </a:r>
          </a:p>
          <a:p>
            <a:pPr algn="ctr">
              <a:defRPr/>
            </a:pPr>
            <a:r>
              <a:rPr lang="fr-FR" b="1" dirty="0">
                <a:latin typeface="Arial Narrow" pitchFamily="34" charset="0"/>
              </a:rPr>
              <a:t>Avant, devant</a:t>
            </a:r>
          </a:p>
        </p:txBody>
      </p:sp>
      <p:sp>
        <p:nvSpPr>
          <p:cNvPr id="13" name="Carré corné 12"/>
          <p:cNvSpPr/>
          <p:nvPr/>
        </p:nvSpPr>
        <p:spPr>
          <a:xfrm>
            <a:off x="827088"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Préanesthésie</a:t>
            </a:r>
          </a:p>
          <a:p>
            <a:pPr algn="ctr">
              <a:defRPr/>
            </a:pPr>
            <a:r>
              <a:rPr lang="fr-FR" dirty="0">
                <a:solidFill>
                  <a:schemeClr val="tx1"/>
                </a:solidFill>
                <a:latin typeface="Arial Narrow" pitchFamily="34" charset="0"/>
              </a:rPr>
              <a:t>Prénatal</a:t>
            </a:r>
          </a:p>
        </p:txBody>
      </p:sp>
      <p:sp>
        <p:nvSpPr>
          <p:cNvPr id="14" name="Rectangle 13"/>
          <p:cNvSpPr/>
          <p:nvPr/>
        </p:nvSpPr>
        <p:spPr>
          <a:xfrm>
            <a:off x="3635375"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AER- :</a:t>
            </a:r>
          </a:p>
          <a:p>
            <a:pPr algn="ctr">
              <a:defRPr/>
            </a:pPr>
            <a:r>
              <a:rPr lang="fr-FR" b="1" dirty="0">
                <a:latin typeface="Arial Narrow" pitchFamily="34" charset="0"/>
              </a:rPr>
              <a:t>Air</a:t>
            </a:r>
          </a:p>
        </p:txBody>
      </p:sp>
      <p:sp>
        <p:nvSpPr>
          <p:cNvPr id="15" name="Carré corné 14"/>
          <p:cNvSpPr/>
          <p:nvPr/>
        </p:nvSpPr>
        <p:spPr>
          <a:xfrm>
            <a:off x="3851275"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Aérophagie</a:t>
            </a:r>
          </a:p>
        </p:txBody>
      </p:sp>
      <p:sp>
        <p:nvSpPr>
          <p:cNvPr id="16" name="Rectangle 15"/>
          <p:cNvSpPr/>
          <p:nvPr/>
        </p:nvSpPr>
        <p:spPr>
          <a:xfrm>
            <a:off x="6443663" y="4652963"/>
            <a:ext cx="2089150" cy="100806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latin typeface="Arial Narrow" pitchFamily="34" charset="0"/>
              </a:rPr>
              <a:t>ISO- :</a:t>
            </a:r>
          </a:p>
          <a:p>
            <a:pPr algn="ctr">
              <a:defRPr/>
            </a:pPr>
            <a:r>
              <a:rPr lang="fr-FR" b="1" dirty="0">
                <a:latin typeface="Arial Narrow" pitchFamily="34" charset="0"/>
              </a:rPr>
              <a:t>Egal</a:t>
            </a:r>
          </a:p>
        </p:txBody>
      </p:sp>
      <p:sp>
        <p:nvSpPr>
          <p:cNvPr id="17" name="Carré corné 16"/>
          <p:cNvSpPr/>
          <p:nvPr/>
        </p:nvSpPr>
        <p:spPr>
          <a:xfrm>
            <a:off x="6659563" y="5661025"/>
            <a:ext cx="1657350" cy="720725"/>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schemeClr val="tx1"/>
                </a:solidFill>
                <a:latin typeface="Arial Narrow" pitchFamily="34" charset="0"/>
              </a:rPr>
              <a:t>Isotherme</a:t>
            </a:r>
          </a:p>
          <a:p>
            <a:pPr algn="ctr">
              <a:defRPr/>
            </a:pPr>
            <a:r>
              <a:rPr lang="fr-FR" dirty="0">
                <a:solidFill>
                  <a:schemeClr val="tx1"/>
                </a:solidFill>
                <a:latin typeface="Arial Narrow" pitchFamily="34" charset="0"/>
              </a:rPr>
              <a:t>Isogroupe</a:t>
            </a:r>
          </a:p>
        </p:txBody>
      </p:sp>
      <p:grpSp>
        <p:nvGrpSpPr>
          <p:cNvPr id="10255" name="Groupe 17"/>
          <p:cNvGrpSpPr>
            <a:grpSpLocks/>
          </p:cNvGrpSpPr>
          <p:nvPr/>
        </p:nvGrpSpPr>
        <p:grpSpPr bwMode="auto">
          <a:xfrm>
            <a:off x="342900" y="117475"/>
            <a:ext cx="8261350" cy="1573213"/>
            <a:chOff x="342398" y="118161"/>
            <a:chExt cx="8261852" cy="1573249"/>
          </a:xfrm>
        </p:grpSpPr>
        <p:sp>
          <p:nvSpPr>
            <p:cNvPr id="19" name="Rectangle à coins arrondis 18"/>
            <p:cNvSpPr/>
            <p:nvPr/>
          </p:nvSpPr>
          <p:spPr bwMode="auto">
            <a:xfrm>
              <a:off x="1439863" y="530225"/>
              <a:ext cx="7164387" cy="73818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fr-FR" sz="2000" b="1" dirty="0">
                  <a:latin typeface="Arial Narrow" pitchFamily="34" charset="0"/>
                </a:rPr>
                <a:t>LES PRÉFIXES</a:t>
              </a:r>
            </a:p>
          </p:txBody>
        </p:sp>
        <p:pic>
          <p:nvPicPr>
            <p:cNvPr id="10259" name="Image 19"/>
            <p:cNvPicPr>
              <a:picLocks noChangeAspect="1"/>
            </p:cNvPicPr>
            <p:nvPr/>
          </p:nvPicPr>
          <p:blipFill>
            <a:blip r:embed="rId2" cstate="print"/>
            <a:srcRect/>
            <a:stretch>
              <a:fillRect/>
            </a:stretch>
          </p:blipFill>
          <p:spPr bwMode="auto">
            <a:xfrm>
              <a:off x="342398" y="118161"/>
              <a:ext cx="1043897" cy="157324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Top)">
                                      <p:cBhvr>
                                        <p:cTn id="4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lide(fromLeft)">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slide(fromTop)">
                                      <p:cBhvr>
                                        <p:cTn id="5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Top)">
                                      <p:cBhvr>
                                        <p:cTn id="6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TotalTime>
  <Words>1268</Words>
  <Application>Microsoft Office PowerPoint</Application>
  <PresentationFormat>Affichage à l'écran (4:3)</PresentationFormat>
  <Paragraphs>624</Paragraphs>
  <Slides>47</Slides>
  <Notes>10</Notes>
  <HiddenSlides>2</HiddenSlides>
  <MMClips>0</MMClips>
  <ScaleCrop>false</ScaleCrop>
  <HeadingPairs>
    <vt:vector size="4" baseType="variant">
      <vt:variant>
        <vt:lpstr>Thème</vt:lpstr>
      </vt:variant>
      <vt:variant>
        <vt:i4>1</vt:i4>
      </vt:variant>
      <vt:variant>
        <vt:lpstr>Titres des diapositives</vt:lpstr>
      </vt:variant>
      <vt:variant>
        <vt:i4>47</vt:i4>
      </vt:variant>
    </vt:vector>
  </HeadingPairs>
  <TitlesOfParts>
    <vt:vector size="48"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master</dc:creator>
  <cp:lastModifiedBy>ait</cp:lastModifiedBy>
  <cp:revision>102</cp:revision>
  <dcterms:created xsi:type="dcterms:W3CDTF">2009-08-05T09:26:47Z</dcterms:created>
  <dcterms:modified xsi:type="dcterms:W3CDTF">2015-11-10T16:15:24Z</dcterms:modified>
</cp:coreProperties>
</file>